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81" r:id="rId2"/>
    <p:sldId id="258" r:id="rId3"/>
    <p:sldId id="282" r:id="rId4"/>
    <p:sldId id="280" r:id="rId5"/>
    <p:sldId id="283" r:id="rId6"/>
    <p:sldId id="268" r:id="rId7"/>
    <p:sldId id="284" r:id="rId8"/>
    <p:sldId id="286" r:id="rId9"/>
    <p:sldId id="285" r:id="rId10"/>
    <p:sldId id="287" r:id="rId11"/>
    <p:sldId id="289" r:id="rId12"/>
    <p:sldId id="290" r:id="rId13"/>
    <p:sldId id="291" r:id="rId14"/>
    <p:sldId id="292" r:id="rId15"/>
    <p:sldId id="263" r:id="rId16"/>
    <p:sldId id="278" r:id="rId17"/>
    <p:sldId id="277" r:id="rId18"/>
    <p:sldId id="279" r:id="rId19"/>
    <p:sldId id="293" r:id="rId20"/>
    <p:sldId id="265" r:id="rId21"/>
    <p:sldId id="294" r:id="rId22"/>
    <p:sldId id="295" r:id="rId23"/>
    <p:sldId id="296" r:id="rId24"/>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093" autoAdjust="0"/>
  </p:normalViewPr>
  <p:slideViewPr>
    <p:cSldViewPr>
      <p:cViewPr>
        <p:scale>
          <a:sx n="77" d="100"/>
          <a:sy n="77" d="100"/>
        </p:scale>
        <p:origin x="-1008"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fontAlgn="auto">
              <a:spcBef>
                <a:spcPts val="0"/>
              </a:spcBef>
              <a:spcAft>
                <a:spcPts val="0"/>
              </a:spcAft>
              <a:defRPr sz="1200" smtClean="0">
                <a:latin typeface="+mn-lt"/>
                <a:cs typeface="+mn-cs"/>
              </a:defRPr>
            </a:lvl1pPr>
          </a:lstStyle>
          <a:p>
            <a:pPr>
              <a:defRPr/>
            </a:pPr>
            <a:fld id="{2F254829-57BB-44B5-A34E-19063E20ADC3}" type="datetimeFigureOut">
              <a:rPr lang="en-US"/>
              <a:pPr>
                <a:defRPr/>
              </a:pPr>
              <a:t>10/29/2014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fontAlgn="auto">
              <a:spcBef>
                <a:spcPts val="0"/>
              </a:spcBef>
              <a:spcAft>
                <a:spcPts val="0"/>
              </a:spcAft>
              <a:defRPr sz="1200" smtClean="0">
                <a:latin typeface="+mn-lt"/>
                <a:cs typeface="+mn-cs"/>
              </a:defRPr>
            </a:lvl1pPr>
          </a:lstStyle>
          <a:p>
            <a:pPr>
              <a:defRPr/>
            </a:pPr>
            <a:fld id="{FC14FFD0-A606-4994-B244-B9EF8F5EABC7}" type="slidenum">
              <a:rPr lang="en-US"/>
              <a:pPr>
                <a:defRPr/>
              </a:pPr>
              <a:t>‹#›</a:t>
            </a:fld>
            <a:endParaRPr lang="en-US"/>
          </a:p>
        </p:txBody>
      </p:sp>
    </p:spTree>
    <p:extLst>
      <p:ext uri="{BB962C8B-B14F-4D97-AF65-F5344CB8AC3E}">
        <p14:creationId xmlns:p14="http://schemas.microsoft.com/office/powerpoint/2010/main" val="366309556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apps.leg.wa.gov/rcw/default.aspx?cite=28A.600.290"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CB9EA4A-770B-4E0E-A61B-4FCC7215FBA6}" type="slidenum">
              <a:rPr lang="en-US">
                <a:cs typeface="Arial" charset="0"/>
              </a:rPr>
              <a:pPr fontAlgn="base">
                <a:spcBef>
                  <a:spcPct val="0"/>
                </a:spcBef>
                <a:spcAft>
                  <a:spcPct val="0"/>
                </a:spcAft>
              </a:pPr>
              <a:t>1</a:t>
            </a:fld>
            <a:endParaRPr lang="en-US">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p:txBody>
      </p:sp>
      <p:sp>
        <p:nvSpPr>
          <p:cNvPr id="4" name="Slide Number Placeholder 3"/>
          <p:cNvSpPr>
            <a:spLocks noGrp="1"/>
          </p:cNvSpPr>
          <p:nvPr>
            <p:ph type="sldNum" sz="quarter" idx="10"/>
          </p:nvPr>
        </p:nvSpPr>
        <p:spPr/>
        <p:txBody>
          <a:bodyPr/>
          <a:lstStyle/>
          <a:p>
            <a:pPr>
              <a:defRPr/>
            </a:pPr>
            <a:fld id="{FC14FFD0-A606-4994-B244-B9EF8F5EABC7}" type="slidenum">
              <a:rPr lang="en-US" smtClean="0"/>
              <a:pPr>
                <a:defRPr/>
              </a:pPr>
              <a:t>13</a:t>
            </a:fld>
            <a:endParaRPr lang="en-US"/>
          </a:p>
        </p:txBody>
      </p:sp>
    </p:spTree>
    <p:extLst>
      <p:ext uri="{BB962C8B-B14F-4D97-AF65-F5344CB8AC3E}">
        <p14:creationId xmlns:p14="http://schemas.microsoft.com/office/powerpoint/2010/main" val="19186245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C14FFD0-A606-4994-B244-B9EF8F5EABC7}" type="slidenum">
              <a:rPr lang="en-US" smtClean="0"/>
              <a:pPr>
                <a:defRPr/>
              </a:pPr>
              <a:t>14</a:t>
            </a:fld>
            <a:endParaRPr lang="en-US"/>
          </a:p>
        </p:txBody>
      </p:sp>
    </p:spTree>
    <p:extLst>
      <p:ext uri="{BB962C8B-B14F-4D97-AF65-F5344CB8AC3E}">
        <p14:creationId xmlns:p14="http://schemas.microsoft.com/office/powerpoint/2010/main" val="27383514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When a student has completed all pre-requisites for the course</a:t>
            </a:r>
          </a:p>
          <a:p>
            <a:endParaRPr lang="en-US" sz="1400" dirty="0"/>
          </a:p>
          <a:p>
            <a:r>
              <a:rPr lang="en-US" sz="1400" dirty="0"/>
              <a:t>When a </a:t>
            </a:r>
            <a:r>
              <a:rPr lang="en-US" sz="1400" b="1" dirty="0"/>
              <a:t>student</a:t>
            </a:r>
            <a:r>
              <a:rPr lang="en-US" sz="1400" dirty="0"/>
              <a:t> wants to take on the challenge of a more rigorous course and work load</a:t>
            </a:r>
          </a:p>
        </p:txBody>
      </p:sp>
      <p:sp>
        <p:nvSpPr>
          <p:cNvPr id="4" name="Slide Number Placeholder 3"/>
          <p:cNvSpPr>
            <a:spLocks noGrp="1"/>
          </p:cNvSpPr>
          <p:nvPr>
            <p:ph type="sldNum" sz="quarter" idx="10"/>
          </p:nvPr>
        </p:nvSpPr>
        <p:spPr/>
        <p:txBody>
          <a:bodyPr/>
          <a:lstStyle/>
          <a:p>
            <a:pPr>
              <a:defRPr/>
            </a:pPr>
            <a:fld id="{FC14FFD0-A606-4994-B244-B9EF8F5EABC7}" type="slidenum">
              <a:rPr lang="en-US" smtClean="0"/>
              <a:pPr>
                <a:defRPr/>
              </a:pPr>
              <a:t>19</a:t>
            </a:fld>
            <a:endParaRPr lang="en-US"/>
          </a:p>
        </p:txBody>
      </p:sp>
    </p:spTree>
    <p:extLst>
      <p:ext uri="{BB962C8B-B14F-4D97-AF65-F5344CB8AC3E}">
        <p14:creationId xmlns:p14="http://schemas.microsoft.com/office/powerpoint/2010/main" val="15386489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C14FFD0-A606-4994-B244-B9EF8F5EABC7}" type="slidenum">
              <a:rPr lang="en-US" smtClean="0"/>
              <a:pPr>
                <a:defRPr/>
              </a:pPr>
              <a:t>21</a:t>
            </a:fld>
            <a:endParaRPr lang="en-US"/>
          </a:p>
        </p:txBody>
      </p:sp>
    </p:spTree>
    <p:extLst>
      <p:ext uri="{BB962C8B-B14F-4D97-AF65-F5344CB8AC3E}">
        <p14:creationId xmlns:p14="http://schemas.microsoft.com/office/powerpoint/2010/main" val="37085349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9415" indent="-349415">
              <a:buFont typeface="+mj-lt"/>
              <a:buAutoNum type="arabicPeriod"/>
            </a:pPr>
            <a:r>
              <a:rPr lang="en-US" sz="1400" dirty="0"/>
              <a:t>What will they accept as  far as  AP scores and/or college transcripts</a:t>
            </a:r>
          </a:p>
          <a:p>
            <a:pPr marL="349415" indent="-349415">
              <a:buFont typeface="+mj-lt"/>
              <a:buAutoNum type="arabicPeriod"/>
            </a:pPr>
            <a:r>
              <a:rPr lang="en-US" sz="1400" dirty="0"/>
              <a:t>Will the subject-specific AP exam or college course transcript be accepted in your area of focus or major </a:t>
            </a:r>
          </a:p>
          <a:p>
            <a:pPr marL="349415" indent="-349415">
              <a:buFont typeface="+mj-lt"/>
              <a:buAutoNum type="arabicPeriod"/>
            </a:pPr>
            <a:r>
              <a:rPr lang="en-US" sz="1400" dirty="0" err="1"/>
              <a:t>Dif</a:t>
            </a:r>
            <a:r>
              <a:rPr lang="en-US" sz="1400" dirty="0"/>
              <a:t> btw </a:t>
            </a:r>
            <a:r>
              <a:rPr lang="en-US" sz="1400" dirty="0" err="1"/>
              <a:t>GenEd</a:t>
            </a:r>
            <a:r>
              <a:rPr lang="en-US" sz="1400" dirty="0"/>
              <a:t> and degree requirements: </a:t>
            </a:r>
          </a:p>
          <a:p>
            <a:pPr marL="815302" lvl="1" indent="-349415">
              <a:buFont typeface="+mj-lt"/>
              <a:buAutoNum type="arabicPeriod"/>
            </a:pPr>
            <a:r>
              <a:rPr lang="en-US" sz="1400" dirty="0"/>
              <a:t>All colleges require students to complete a specific # of </a:t>
            </a:r>
            <a:r>
              <a:rPr lang="en-US" sz="1400" dirty="0" err="1"/>
              <a:t>genEd</a:t>
            </a:r>
            <a:r>
              <a:rPr lang="en-US" sz="1400" dirty="0"/>
              <a:t> credits for graduation to insure students are becoming global citizens</a:t>
            </a:r>
          </a:p>
          <a:p>
            <a:pPr marL="815302" lvl="1" indent="-349415">
              <a:buFont typeface="+mj-lt"/>
              <a:buAutoNum type="arabicPeriod"/>
            </a:pPr>
            <a:r>
              <a:rPr lang="en-US" sz="1400" dirty="0"/>
              <a:t>All colleges also require students to complete a specific # of major-specific  courses to obtain their specialized BA or BS degree </a:t>
            </a:r>
          </a:p>
          <a:p>
            <a:pPr marL="349415" indent="-349415">
              <a:buFont typeface="+mj-lt"/>
              <a:buAutoNum type="arabicPeriod"/>
            </a:pPr>
            <a:r>
              <a:rPr lang="en-US" sz="1400" dirty="0"/>
              <a:t>Yes</a:t>
            </a:r>
          </a:p>
          <a:p>
            <a:pPr marL="815302" lvl="1" indent="-349415">
              <a:buFont typeface="+mj-lt"/>
              <a:buAutoNum type="arabicPeriod"/>
            </a:pPr>
            <a:endParaRPr lang="en-US" sz="1400" dirty="0"/>
          </a:p>
        </p:txBody>
      </p:sp>
      <p:sp>
        <p:nvSpPr>
          <p:cNvPr id="4" name="Slide Number Placeholder 3"/>
          <p:cNvSpPr>
            <a:spLocks noGrp="1"/>
          </p:cNvSpPr>
          <p:nvPr>
            <p:ph type="sldNum" sz="quarter" idx="10"/>
          </p:nvPr>
        </p:nvSpPr>
        <p:spPr/>
        <p:txBody>
          <a:bodyPr/>
          <a:lstStyle/>
          <a:p>
            <a:pPr>
              <a:defRPr/>
            </a:pPr>
            <a:fld id="{FC14FFD0-A606-4994-B244-B9EF8F5EABC7}" type="slidenum">
              <a:rPr lang="en-US" smtClean="0"/>
              <a:pPr>
                <a:defRPr/>
              </a:pPr>
              <a:t>22</a:t>
            </a:fld>
            <a:endParaRPr lang="en-US"/>
          </a:p>
        </p:txBody>
      </p:sp>
    </p:spTree>
    <p:extLst>
      <p:ext uri="{BB962C8B-B14F-4D97-AF65-F5344CB8AC3E}">
        <p14:creationId xmlns:p14="http://schemas.microsoft.com/office/powerpoint/2010/main" val="22347857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bwMode="auto">
          <a:noFill/>
          <a:ln>
            <a:solidFill>
              <a:srgbClr val="000000"/>
            </a:solidFill>
            <a:miter lim="800000"/>
            <a:headEnd/>
            <a:tailEnd/>
          </a:ln>
        </p:spPr>
      </p:sp>
      <p:sp>
        <p:nvSpPr>
          <p:cNvPr id="3072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072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2EE6E3D-DBCA-400C-97A7-6D849D29E230}" type="slidenum">
              <a:rPr lang="en-US">
                <a:cs typeface="Arial" charset="0"/>
              </a:rPr>
              <a:pPr fontAlgn="base">
                <a:spcBef>
                  <a:spcPct val="0"/>
                </a:spcBef>
                <a:spcAft>
                  <a:spcPct val="0"/>
                </a:spcAft>
              </a:pPr>
              <a:t>23</a:t>
            </a:fld>
            <a:endParaRPr lang="en-US">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When students learn to sit in a challenging class, to participate in the learning, and to take ownership for their own learning, they become better learners and global citizens.</a:t>
            </a:r>
          </a:p>
          <a:p>
            <a:endParaRPr lang="en-US" sz="1400" dirty="0"/>
          </a:p>
          <a:p>
            <a:r>
              <a:rPr lang="en-US" sz="1400" dirty="0"/>
              <a:t>Challenging courses get more student buy-in, because students overall appreciate being challenged and engaging in their learning</a:t>
            </a:r>
          </a:p>
          <a:p>
            <a:endParaRPr lang="en-US" sz="1400" dirty="0"/>
          </a:p>
          <a:p>
            <a:r>
              <a:rPr lang="en-US" sz="1400" dirty="0"/>
              <a:t>48% of students who enter college their freshman year graduate within 5 years of entering…if a student goes into freshman year already having earned college credits, they are more likely to continue to completion</a:t>
            </a:r>
          </a:p>
        </p:txBody>
      </p:sp>
      <p:sp>
        <p:nvSpPr>
          <p:cNvPr id="4" name="Slide Number Placeholder 3"/>
          <p:cNvSpPr>
            <a:spLocks noGrp="1"/>
          </p:cNvSpPr>
          <p:nvPr>
            <p:ph type="sldNum" sz="quarter" idx="10"/>
          </p:nvPr>
        </p:nvSpPr>
        <p:spPr/>
        <p:txBody>
          <a:bodyPr/>
          <a:lstStyle/>
          <a:p>
            <a:pPr>
              <a:defRPr/>
            </a:pPr>
            <a:fld id="{FC14FFD0-A606-4994-B244-B9EF8F5EABC7}" type="slidenum">
              <a:rPr lang="en-US" smtClean="0"/>
              <a:pPr>
                <a:defRPr/>
              </a:pPr>
              <a:t>3</a:t>
            </a:fld>
            <a:endParaRPr lang="en-US"/>
          </a:p>
        </p:txBody>
      </p:sp>
    </p:spTree>
    <p:extLst>
      <p:ext uri="{BB962C8B-B14F-4D97-AF65-F5344CB8AC3E}">
        <p14:creationId xmlns:p14="http://schemas.microsoft.com/office/powerpoint/2010/main" val="23374384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11573" y="4415790"/>
            <a:ext cx="6465147" cy="4648200"/>
          </a:xfrm>
        </p:spPr>
        <p:txBody>
          <a:bodyPr/>
          <a:lstStyle/>
          <a:p>
            <a:r>
              <a:rPr lang="en-US" sz="1400" dirty="0"/>
              <a:t>At the same time that debt has been going up, colleges across the country have been hiking tuition, and fees and families' incomes have been shrinking.</a:t>
            </a:r>
          </a:p>
          <a:p>
            <a:r>
              <a:rPr lang="en-US" sz="1400" dirty="0"/>
              <a:t>Student loan debt has risen at an average rate of 6% per year from 2008 to 2012.</a:t>
            </a:r>
          </a:p>
          <a:p>
            <a:endParaRPr lang="en-US" sz="1400" dirty="0"/>
          </a:p>
          <a:p>
            <a:r>
              <a:rPr lang="en-US" sz="1400" dirty="0"/>
              <a:t>Seven in 10 seniors graduated with student loan debt, and a fifth of that debt was owed to private lenders, which often charge high interest rates. </a:t>
            </a:r>
          </a:p>
          <a:p>
            <a:endParaRPr lang="en-US" sz="1400" dirty="0"/>
          </a:p>
          <a:p>
            <a:r>
              <a:rPr lang="en-US" sz="1400" dirty="0"/>
              <a:t>To make matters worse, the job market still hasn't recovered, leaving many graduates with little or no income.</a:t>
            </a:r>
          </a:p>
          <a:p>
            <a:endParaRPr lang="en-US" sz="1400" dirty="0"/>
          </a:p>
          <a:p>
            <a:r>
              <a:rPr lang="en-US" sz="1400" dirty="0"/>
              <a:t>Still, the employment prospects of college grads are a lot better than those without college education. High school grads without college degrees faced an unemployment rate of 17.9% in 2012, compared to 7.7% for young college graduates. </a:t>
            </a:r>
          </a:p>
          <a:p>
            <a:r>
              <a:rPr lang="en-US" sz="1400" dirty="0"/>
              <a:t> </a:t>
            </a:r>
          </a:p>
        </p:txBody>
      </p:sp>
      <p:sp>
        <p:nvSpPr>
          <p:cNvPr id="4" name="Slide Number Placeholder 3"/>
          <p:cNvSpPr>
            <a:spLocks noGrp="1"/>
          </p:cNvSpPr>
          <p:nvPr>
            <p:ph type="sldNum" sz="quarter" idx="10"/>
          </p:nvPr>
        </p:nvSpPr>
        <p:spPr/>
        <p:txBody>
          <a:bodyPr/>
          <a:lstStyle/>
          <a:p>
            <a:pPr>
              <a:defRPr/>
            </a:pPr>
            <a:fld id="{FC14FFD0-A606-4994-B244-B9EF8F5EABC7}" type="slidenum">
              <a:rPr lang="en-US" smtClean="0"/>
              <a:pPr>
                <a:defRPr/>
              </a:pPr>
              <a:t>5</a:t>
            </a:fld>
            <a:endParaRPr lang="en-US"/>
          </a:p>
        </p:txBody>
      </p:sp>
    </p:spTree>
    <p:extLst>
      <p:ext uri="{BB962C8B-B14F-4D97-AF65-F5344CB8AC3E}">
        <p14:creationId xmlns:p14="http://schemas.microsoft.com/office/powerpoint/2010/main" val="9986066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Top 10 list…</a:t>
            </a:r>
          </a:p>
        </p:txBody>
      </p:sp>
      <p:sp>
        <p:nvSpPr>
          <p:cNvPr id="4" name="Slide Number Placeholder 3"/>
          <p:cNvSpPr>
            <a:spLocks noGrp="1"/>
          </p:cNvSpPr>
          <p:nvPr>
            <p:ph type="sldNum" sz="quarter" idx="10"/>
          </p:nvPr>
        </p:nvSpPr>
        <p:spPr/>
        <p:txBody>
          <a:bodyPr/>
          <a:lstStyle/>
          <a:p>
            <a:pPr>
              <a:defRPr/>
            </a:pPr>
            <a:fld id="{FC14FFD0-A606-4994-B244-B9EF8F5EABC7}" type="slidenum">
              <a:rPr lang="en-US" smtClean="0"/>
              <a:pPr>
                <a:defRPr/>
              </a:pPr>
              <a:t>7</a:t>
            </a:fld>
            <a:endParaRPr lang="en-US"/>
          </a:p>
        </p:txBody>
      </p:sp>
    </p:spTree>
    <p:extLst>
      <p:ext uri="{BB962C8B-B14F-4D97-AF65-F5344CB8AC3E}">
        <p14:creationId xmlns:p14="http://schemas.microsoft.com/office/powerpoint/2010/main" val="34026634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Top 10 list…</a:t>
            </a:r>
          </a:p>
        </p:txBody>
      </p:sp>
      <p:sp>
        <p:nvSpPr>
          <p:cNvPr id="4" name="Slide Number Placeholder 3"/>
          <p:cNvSpPr>
            <a:spLocks noGrp="1"/>
          </p:cNvSpPr>
          <p:nvPr>
            <p:ph type="sldNum" sz="quarter" idx="10"/>
          </p:nvPr>
        </p:nvSpPr>
        <p:spPr/>
        <p:txBody>
          <a:bodyPr/>
          <a:lstStyle/>
          <a:p>
            <a:pPr>
              <a:defRPr/>
            </a:pPr>
            <a:fld id="{FC14FFD0-A606-4994-B244-B9EF8F5EABC7}" type="slidenum">
              <a:rPr lang="en-US" smtClean="0"/>
              <a:pPr>
                <a:defRPr/>
              </a:pPr>
              <a:t>8</a:t>
            </a:fld>
            <a:endParaRPr lang="en-US"/>
          </a:p>
        </p:txBody>
      </p:sp>
    </p:spTree>
    <p:extLst>
      <p:ext uri="{BB962C8B-B14F-4D97-AF65-F5344CB8AC3E}">
        <p14:creationId xmlns:p14="http://schemas.microsoft.com/office/powerpoint/2010/main" val="34026634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Top 10 list…</a:t>
            </a:r>
          </a:p>
        </p:txBody>
      </p:sp>
      <p:sp>
        <p:nvSpPr>
          <p:cNvPr id="4" name="Slide Number Placeholder 3"/>
          <p:cNvSpPr>
            <a:spLocks noGrp="1"/>
          </p:cNvSpPr>
          <p:nvPr>
            <p:ph type="sldNum" sz="quarter" idx="10"/>
          </p:nvPr>
        </p:nvSpPr>
        <p:spPr/>
        <p:txBody>
          <a:bodyPr/>
          <a:lstStyle/>
          <a:p>
            <a:pPr>
              <a:defRPr/>
            </a:pPr>
            <a:fld id="{FC14FFD0-A606-4994-B244-B9EF8F5EABC7}" type="slidenum">
              <a:rPr lang="en-US" smtClean="0"/>
              <a:pPr>
                <a:defRPr/>
              </a:pPr>
              <a:t>9</a:t>
            </a:fld>
            <a:endParaRPr lang="en-US"/>
          </a:p>
        </p:txBody>
      </p:sp>
    </p:spTree>
    <p:extLst>
      <p:ext uri="{BB962C8B-B14F-4D97-AF65-F5344CB8AC3E}">
        <p14:creationId xmlns:p14="http://schemas.microsoft.com/office/powerpoint/2010/main" val="34026634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Top 10 list…</a:t>
            </a:r>
          </a:p>
        </p:txBody>
      </p:sp>
      <p:sp>
        <p:nvSpPr>
          <p:cNvPr id="4" name="Slide Number Placeholder 3"/>
          <p:cNvSpPr>
            <a:spLocks noGrp="1"/>
          </p:cNvSpPr>
          <p:nvPr>
            <p:ph type="sldNum" sz="quarter" idx="10"/>
          </p:nvPr>
        </p:nvSpPr>
        <p:spPr/>
        <p:txBody>
          <a:bodyPr/>
          <a:lstStyle/>
          <a:p>
            <a:pPr>
              <a:defRPr/>
            </a:pPr>
            <a:fld id="{FC14FFD0-A606-4994-B244-B9EF8F5EABC7}" type="slidenum">
              <a:rPr lang="en-US" smtClean="0"/>
              <a:pPr>
                <a:defRPr/>
              </a:pPr>
              <a:t>10</a:t>
            </a:fld>
            <a:endParaRPr lang="en-US"/>
          </a:p>
        </p:txBody>
      </p:sp>
    </p:spTree>
    <p:extLst>
      <p:ext uri="{BB962C8B-B14F-4D97-AF65-F5344CB8AC3E}">
        <p14:creationId xmlns:p14="http://schemas.microsoft.com/office/powerpoint/2010/main" val="34026634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233680" y="4415790"/>
            <a:ext cx="6543040" cy="4725670"/>
          </a:xfrm>
        </p:spPr>
        <p:txBody>
          <a:bodyPr/>
          <a:lstStyle/>
          <a:p>
            <a:r>
              <a:rPr lang="en-US" sz="1400" dirty="0">
                <a:latin typeface="Times New Roman" panose="02020603050405020304" pitchFamily="18" charset="0"/>
                <a:cs typeface="Times New Roman" panose="02020603050405020304" pitchFamily="18" charset="0"/>
              </a:rPr>
              <a:t>Here is the state legislation regarding “college in the high school” programs: </a:t>
            </a:r>
            <a:r>
              <a:rPr lang="en-US" sz="1400" u="sng" dirty="0">
                <a:latin typeface="Times New Roman" panose="02020603050405020304" pitchFamily="18" charset="0"/>
                <a:cs typeface="Times New Roman" panose="02020603050405020304" pitchFamily="18" charset="0"/>
                <a:hlinkClick r:id="rId3"/>
              </a:rPr>
              <a:t>http://apps.leg.wa.gov/rcw/default.aspx?cite=28A.600.290</a:t>
            </a:r>
            <a:endParaRPr lang="en-US" sz="1400" u="sng" dirty="0">
              <a:latin typeface="Times New Roman" panose="02020603050405020304" pitchFamily="18" charset="0"/>
              <a:cs typeface="Times New Roman" panose="02020603050405020304" pitchFamily="18" charset="0"/>
            </a:endParaRPr>
          </a:p>
          <a:p>
            <a:endParaRPr lang="en-US" sz="1400" u="sng" dirty="0">
              <a:latin typeface="Times New Roman" panose="02020603050405020304" pitchFamily="18" charset="0"/>
              <a:cs typeface="Times New Roman" panose="02020603050405020304" pitchFamily="18" charset="0"/>
            </a:endParaRPr>
          </a:p>
          <a:p>
            <a:r>
              <a:rPr lang="en-US" sz="1400" dirty="0">
                <a:latin typeface="Times New Roman" panose="02020603050405020304" pitchFamily="18" charset="0"/>
                <a:cs typeface="Times New Roman" panose="02020603050405020304" pitchFamily="18" charset="0"/>
              </a:rPr>
              <a:t>The component regarding grade level eligibility, which had been interpreted in different ways, was clarified this past winter through legislative discussion and by OSPI. Legislative intent and agency agreement is that only students in 11</a:t>
            </a:r>
            <a:r>
              <a:rPr lang="en-US" sz="1400" baseline="30000" dirty="0">
                <a:latin typeface="Times New Roman" panose="02020603050405020304" pitchFamily="18" charset="0"/>
                <a:cs typeface="Times New Roman" panose="02020603050405020304" pitchFamily="18" charset="0"/>
              </a:rPr>
              <a:t>th</a:t>
            </a:r>
            <a:r>
              <a:rPr lang="en-US" sz="1400" dirty="0">
                <a:latin typeface="Times New Roman" panose="02020603050405020304" pitchFamily="18" charset="0"/>
                <a:cs typeface="Times New Roman" panose="02020603050405020304" pitchFamily="18" charset="0"/>
              </a:rPr>
              <a:t> and 12</a:t>
            </a:r>
            <a:r>
              <a:rPr lang="en-US" sz="1400" baseline="30000" dirty="0">
                <a:latin typeface="Times New Roman" panose="02020603050405020304" pitchFamily="18" charset="0"/>
                <a:cs typeface="Times New Roman" panose="02020603050405020304" pitchFamily="18" charset="0"/>
              </a:rPr>
              <a:t>th</a:t>
            </a:r>
            <a:r>
              <a:rPr lang="en-US" sz="1400" dirty="0">
                <a:latin typeface="Times New Roman" panose="02020603050405020304" pitchFamily="18" charset="0"/>
                <a:cs typeface="Times New Roman" panose="02020603050405020304" pitchFamily="18" charset="0"/>
              </a:rPr>
              <a:t> grade are eligible to register for college credit in “college in the high school” programs.</a:t>
            </a:r>
            <a:endParaRPr lang="en-US" sz="1400" u="sng" dirty="0">
              <a:latin typeface="Times New Roman" panose="02020603050405020304" pitchFamily="18" charset="0"/>
              <a:cs typeface="Times New Roman" panose="02020603050405020304" pitchFamily="18" charset="0"/>
            </a:endParaRPr>
          </a:p>
          <a:p>
            <a:endParaRPr lang="en-US" sz="1400" u="sng" dirty="0">
              <a:latin typeface="Times New Roman" panose="02020603050405020304" pitchFamily="18" charset="0"/>
              <a:cs typeface="Times New Roman" panose="02020603050405020304" pitchFamily="18" charset="0"/>
            </a:endParaRPr>
          </a:p>
          <a:p>
            <a:pPr lvl="0"/>
            <a:r>
              <a:rPr lang="en-US" sz="1400" dirty="0">
                <a:latin typeface="Times New Roman" panose="02020603050405020304" pitchFamily="18" charset="0"/>
                <a:cs typeface="Times New Roman" panose="02020603050405020304" pitchFamily="18" charset="0"/>
              </a:rPr>
              <a:t>Because this is a state policy, there is no flexibility and there are no exceptions. </a:t>
            </a:r>
          </a:p>
          <a:p>
            <a:pPr marL="291179" indent="-291179">
              <a:buFont typeface="Arial" panose="020B0604020202020204" pitchFamily="34" charset="0"/>
              <a:buChar char="•"/>
            </a:pPr>
            <a:r>
              <a:rPr lang="en-US" sz="1400" dirty="0">
                <a:latin typeface="Times New Roman" panose="02020603050405020304" pitchFamily="18" charset="0"/>
                <a:cs typeface="Times New Roman" panose="02020603050405020304" pitchFamily="18" charset="0"/>
              </a:rPr>
              <a:t>Only 11</a:t>
            </a:r>
            <a:r>
              <a:rPr lang="en-US" sz="1400" baseline="30000" dirty="0">
                <a:latin typeface="Times New Roman" panose="02020603050405020304" pitchFamily="18" charset="0"/>
                <a:cs typeface="Times New Roman" panose="02020603050405020304" pitchFamily="18" charset="0"/>
              </a:rPr>
              <a:t>th</a:t>
            </a:r>
            <a:r>
              <a:rPr lang="en-US" sz="1400" dirty="0">
                <a:latin typeface="Times New Roman" panose="02020603050405020304" pitchFamily="18" charset="0"/>
                <a:cs typeface="Times New Roman" panose="02020603050405020304" pitchFamily="18" charset="0"/>
              </a:rPr>
              <a:t> and 12</a:t>
            </a:r>
            <a:r>
              <a:rPr lang="en-US" sz="1400" baseline="30000" dirty="0">
                <a:latin typeface="Times New Roman" panose="02020603050405020304" pitchFamily="18" charset="0"/>
                <a:cs typeface="Times New Roman" panose="02020603050405020304" pitchFamily="18" charset="0"/>
              </a:rPr>
              <a:t>th</a:t>
            </a:r>
            <a:r>
              <a:rPr lang="en-US" sz="1400" dirty="0">
                <a:latin typeface="Times New Roman" panose="02020603050405020304" pitchFamily="18" charset="0"/>
                <a:cs typeface="Times New Roman" panose="02020603050405020304" pitchFamily="18" charset="0"/>
              </a:rPr>
              <a:t> graders can register for UW credit through our program this school year.  </a:t>
            </a:r>
          </a:p>
          <a:p>
            <a:pPr marL="291179" indent="-291179">
              <a:buFont typeface="Arial" panose="020B0604020202020204" pitchFamily="34" charset="0"/>
              <a:buChar char="•"/>
            </a:pPr>
            <a:r>
              <a:rPr lang="en-US" sz="1400" dirty="0">
                <a:latin typeface="Times New Roman" panose="02020603050405020304" pitchFamily="18" charset="0"/>
                <a:cs typeface="Times New Roman" panose="02020603050405020304" pitchFamily="18" charset="0"/>
              </a:rPr>
              <a:t>Students in 9th and 10th grades who are taking courses available for UW credit this year will not be able to retroactively receive the UW credit when they enter the 11th or 12th grade or after the legislation changes.</a:t>
            </a:r>
          </a:p>
          <a:p>
            <a:pPr marL="291179" indent="-291179">
              <a:buFont typeface="Arial" panose="020B0604020202020204" pitchFamily="34" charset="0"/>
              <a:buChar char="•"/>
            </a:pPr>
            <a:r>
              <a:rPr lang="en-US" sz="1400" dirty="0">
                <a:latin typeface="Times New Roman" panose="02020603050405020304" pitchFamily="18" charset="0"/>
                <a:cs typeface="Times New Roman" panose="02020603050405020304" pitchFamily="18" charset="0"/>
              </a:rPr>
              <a:t>The UW cannot change this legislation; only the legislature can do so. Parents and others with concerns and requests should contact their local legislators. </a:t>
            </a:r>
          </a:p>
          <a:p>
            <a:endParaRPr lang="en-US" sz="14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pPr>
              <a:defRPr/>
            </a:pPr>
            <a:fld id="{FC14FFD0-A606-4994-B244-B9EF8F5EABC7}" type="slidenum">
              <a:rPr lang="en-US" smtClean="0"/>
              <a:pPr>
                <a:defRPr/>
              </a:pPr>
              <a:t>11</a:t>
            </a:fld>
            <a:endParaRPr lang="en-US"/>
          </a:p>
        </p:txBody>
      </p:sp>
    </p:spTree>
    <p:extLst>
      <p:ext uri="{BB962C8B-B14F-4D97-AF65-F5344CB8AC3E}">
        <p14:creationId xmlns:p14="http://schemas.microsoft.com/office/powerpoint/2010/main" val="9968269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It is HIGHLY recommended students taking an AP course sit for the final AP exam in that subject area.</a:t>
            </a:r>
          </a:p>
          <a:p>
            <a:endParaRPr lang="en-US" sz="1400" dirty="0"/>
          </a:p>
          <a:p>
            <a:r>
              <a:rPr lang="en-US" sz="1400" dirty="0"/>
              <a:t>ALL high stakes exams student will take, including ACT, SAT, MCAT, LSAT, etc. are timed, and the more practice, the better.</a:t>
            </a:r>
          </a:p>
          <a:p>
            <a:endParaRPr lang="en-US" sz="1400" dirty="0"/>
          </a:p>
          <a:p>
            <a:r>
              <a:rPr lang="en-US" sz="1400" dirty="0"/>
              <a:t>Latest research has shown that even students who score a 1 on the exam outperform their peers in college who took the AP course but did not sit for the exam.</a:t>
            </a:r>
          </a:p>
          <a:p>
            <a:endParaRPr lang="en-US" sz="1400" dirty="0"/>
          </a:p>
          <a:p>
            <a:r>
              <a:rPr lang="en-US" sz="1400" dirty="0"/>
              <a:t>Added benefit: Student will receive college credit for passing the AP exam.</a:t>
            </a:r>
          </a:p>
          <a:p>
            <a:endParaRPr lang="en-US" sz="1400" dirty="0"/>
          </a:p>
        </p:txBody>
      </p:sp>
      <p:sp>
        <p:nvSpPr>
          <p:cNvPr id="4" name="Slide Number Placeholder 3"/>
          <p:cNvSpPr>
            <a:spLocks noGrp="1"/>
          </p:cNvSpPr>
          <p:nvPr>
            <p:ph type="sldNum" sz="quarter" idx="10"/>
          </p:nvPr>
        </p:nvSpPr>
        <p:spPr/>
        <p:txBody>
          <a:bodyPr/>
          <a:lstStyle/>
          <a:p>
            <a:pPr>
              <a:defRPr/>
            </a:pPr>
            <a:fld id="{FC14FFD0-A606-4994-B244-B9EF8F5EABC7}" type="slidenum">
              <a:rPr lang="en-US" smtClean="0"/>
              <a:pPr>
                <a:defRPr/>
              </a:pPr>
              <a:t>12</a:t>
            </a:fld>
            <a:endParaRPr lang="en-US"/>
          </a:p>
        </p:txBody>
      </p:sp>
    </p:spTree>
    <p:extLst>
      <p:ext uri="{BB962C8B-B14F-4D97-AF65-F5344CB8AC3E}">
        <p14:creationId xmlns:p14="http://schemas.microsoft.com/office/powerpoint/2010/main" val="32028631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FF2CAA57-74D3-4241-B2AC-C26873554273}" type="datetimeFigureOut">
              <a:rPr lang="en-US"/>
              <a:pPr>
                <a:defRPr/>
              </a:pPr>
              <a:t>10/29/2014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E0C1EC9-AFA4-4853-A899-922352FAFB5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F633A01-4286-42B5-9AA2-F28E3AB24AB2}" type="datetimeFigureOut">
              <a:rPr lang="en-US"/>
              <a:pPr>
                <a:defRPr/>
              </a:pPr>
              <a:t>10/29/2014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A0DE27B-7D90-4AB1-BADF-73F6C650829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8E6308C-4EC5-4D17-A79A-05925A001C15}" type="datetimeFigureOut">
              <a:rPr lang="en-US"/>
              <a:pPr>
                <a:defRPr/>
              </a:pPr>
              <a:t>10/29/2014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DF1163A-CAAB-4200-BA95-A0897EE9B0A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2FA3A5C-E772-4A66-B03A-A4D00A5D56C5}" type="datetimeFigureOut">
              <a:rPr lang="en-US"/>
              <a:pPr>
                <a:defRPr/>
              </a:pPr>
              <a:t>10/29/2014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D5A685F-70C7-4FE7-9BC7-BACDA58625F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7B06D20-4A02-478F-ACCD-693BF72333F4}" type="datetimeFigureOut">
              <a:rPr lang="en-US"/>
              <a:pPr>
                <a:defRPr/>
              </a:pPr>
              <a:t>10/29/2014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7CC1AEA-D166-404D-9E63-8B50CA10D2E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815CD6E3-F201-4410-BAA4-5BDF07ADD3EC}" type="datetimeFigureOut">
              <a:rPr lang="en-US"/>
              <a:pPr>
                <a:defRPr/>
              </a:pPr>
              <a:t>10/29/2014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84F5EDE-4336-496D-B738-5C4A5B99FAB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86E04E3C-6D74-4053-BD59-88020A781729}" type="datetimeFigureOut">
              <a:rPr lang="en-US"/>
              <a:pPr>
                <a:defRPr/>
              </a:pPr>
              <a:t>10/29/2014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78BAE97-8BD4-43DF-8898-740774CB4B5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BB99031D-A801-41FE-B1FB-260C6F955322}" type="datetimeFigureOut">
              <a:rPr lang="en-US"/>
              <a:pPr>
                <a:defRPr/>
              </a:pPr>
              <a:t>10/29/2014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41313B4-9FC5-492D-8325-14BEC99D8EC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F3A58BC-E066-431A-99DC-62218F10560E}" type="datetimeFigureOut">
              <a:rPr lang="en-US"/>
              <a:pPr>
                <a:defRPr/>
              </a:pPr>
              <a:t>10/29/2014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881B5FFF-1459-40EE-9BF8-02E69F57B59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8963041-E00A-4835-8F4A-DE2CC1E76602}" type="datetimeFigureOut">
              <a:rPr lang="en-US"/>
              <a:pPr>
                <a:defRPr/>
              </a:pPr>
              <a:t>10/29/2014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510F919-A5C4-49BD-A615-CB47329C948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D7D42DF-1D1B-4312-8608-67A5AA6E90B7}" type="datetimeFigureOut">
              <a:rPr lang="en-US"/>
              <a:pPr>
                <a:defRPr/>
              </a:pPr>
              <a:t>10/29/2014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1F9004C-4724-4549-8216-BBDDDEB024A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64C05AFF-057C-40AA-96A7-F82D03D4CA03}" type="datetimeFigureOut">
              <a:rPr lang="en-US"/>
              <a:pPr>
                <a:defRPr/>
              </a:pPr>
              <a:t>10/29/2014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28416AA7-9C7E-4DE3-8D11-5AA31670CA8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microsoft.com/office/2007/relationships/hdphoto" Target="../media/hdphoto1.wdp"/></Relationships>
</file>

<file path=ppt/slides/_rels/slide12.xml.rels><?xml version="1.0" encoding="UTF-8" standalone="yes"?>
<Relationships xmlns="http://schemas.openxmlformats.org/package/2006/relationships"><Relationship Id="rId3" Type="http://schemas.openxmlformats.org/officeDocument/2006/relationships/hyperlink" Target="https://apstudent.collegeboard.org/creditandplacement/search-credit-policies"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8.wmf"/></Relationships>
</file>

<file path=ppt/slides/_rels/slide13.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everettcc.edu/ccec/collegeinhs/index.cfm?id=2606" TargetMode="External"/><Relationship Id="rId2" Type="http://schemas.openxmlformats.org/officeDocument/2006/relationships/hyperlink" Target="http://docushare.everett.k12.wa.us/docushare/dsweb/View/Collection-2661" TargetMode="External"/><Relationship Id="rId1" Type="http://schemas.openxmlformats.org/officeDocument/2006/relationships/slideLayout" Target="../slideLayouts/slideLayout2.xml"/><Relationship Id="rId4" Type="http://schemas.openxmlformats.org/officeDocument/2006/relationships/hyperlink" Target="http://www.outreach.washington.edu/uwhs/"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17.wmf"/><Relationship Id="rId4" Type="http://schemas.openxmlformats.org/officeDocument/2006/relationships/image" Target="../media/image16.wmf"/></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ctrTitle"/>
          </p:nvPr>
        </p:nvSpPr>
        <p:spPr>
          <a:xfrm>
            <a:off x="609600" y="2362200"/>
            <a:ext cx="8229600" cy="1371600"/>
          </a:xfrm>
        </p:spPr>
        <p:txBody>
          <a:bodyPr/>
          <a:lstStyle/>
          <a:p>
            <a:r>
              <a:rPr lang="en-US" sz="6000" dirty="0" smtClean="0"/>
              <a:t>Early College Programs</a:t>
            </a:r>
          </a:p>
        </p:txBody>
      </p:sp>
      <p:sp>
        <p:nvSpPr>
          <p:cNvPr id="4" name="Subtitle 3"/>
          <p:cNvSpPr>
            <a:spLocks noGrp="1"/>
          </p:cNvSpPr>
          <p:nvPr>
            <p:ph type="subTitle" idx="1"/>
          </p:nvPr>
        </p:nvSpPr>
        <p:spPr>
          <a:xfrm>
            <a:off x="1371600" y="3886200"/>
            <a:ext cx="6477000" cy="2209800"/>
          </a:xfrm>
        </p:spPr>
        <p:txBody>
          <a:bodyPr rtlCol="0">
            <a:normAutofit lnSpcReduction="10000"/>
          </a:bodyPr>
          <a:lstStyle/>
          <a:p>
            <a:pPr fontAlgn="auto">
              <a:spcAft>
                <a:spcPts val="0"/>
              </a:spcAft>
              <a:buFont typeface="Arial" pitchFamily="34" charset="0"/>
              <a:buNone/>
              <a:defRPr/>
            </a:pPr>
            <a:r>
              <a:rPr lang="en-US" dirty="0" smtClean="0"/>
              <a:t>Becky </a:t>
            </a:r>
            <a:r>
              <a:rPr lang="en-US" dirty="0" err="1" smtClean="0"/>
              <a:t>Ballbach</a:t>
            </a:r>
            <a:endParaRPr lang="en-US" dirty="0" smtClean="0"/>
          </a:p>
          <a:p>
            <a:pPr fontAlgn="auto">
              <a:spcAft>
                <a:spcPts val="0"/>
              </a:spcAft>
              <a:buFont typeface="Arial" pitchFamily="34" charset="0"/>
              <a:buNone/>
              <a:defRPr/>
            </a:pPr>
            <a:r>
              <a:rPr lang="en-US" dirty="0" smtClean="0"/>
              <a:t>Director, Student Support</a:t>
            </a:r>
          </a:p>
          <a:p>
            <a:pPr fontAlgn="auto">
              <a:spcAft>
                <a:spcPts val="0"/>
              </a:spcAft>
              <a:buFont typeface="Arial" pitchFamily="34" charset="0"/>
              <a:buNone/>
              <a:defRPr/>
            </a:pPr>
            <a:r>
              <a:rPr lang="en-US" dirty="0" smtClean="0"/>
              <a:t> Programs</a:t>
            </a:r>
          </a:p>
          <a:p>
            <a:pPr fontAlgn="auto">
              <a:spcAft>
                <a:spcPts val="0"/>
              </a:spcAft>
              <a:buFont typeface="Arial" pitchFamily="34" charset="0"/>
              <a:buNone/>
              <a:defRPr/>
            </a:pPr>
            <a:r>
              <a:rPr lang="en-US" dirty="0" smtClean="0"/>
              <a:t>October 21-23, 2014</a:t>
            </a:r>
          </a:p>
          <a:p>
            <a:pPr fontAlgn="auto">
              <a:spcAft>
                <a:spcPts val="0"/>
              </a:spcAft>
              <a:buFont typeface="Arial" pitchFamily="34" charset="0"/>
              <a:buNone/>
              <a:defRPr/>
            </a:pPr>
            <a:endParaRPr lang="en-US" dirty="0" smtClean="0"/>
          </a:p>
          <a:p>
            <a:pPr fontAlgn="auto">
              <a:spcAft>
                <a:spcPts val="0"/>
              </a:spcAft>
              <a:buFont typeface="Arial" pitchFamily="34" charset="0"/>
              <a:buNone/>
              <a:defRPr/>
            </a:pPr>
            <a:endParaRPr lang="en-US" dirty="0"/>
          </a:p>
        </p:txBody>
      </p:sp>
      <p:pic>
        <p:nvPicPr>
          <p:cNvPr id="1026" name="Picture 1" descr="EPS-Primary-Logo-RG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457200"/>
            <a:ext cx="200025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2" descr="C:\Users\Beverly\AppData\Local\Microsoft\Windows\Temporary Internet Files\Content.IE5\D11OAP9I\MC900439262[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05600" y="4254843"/>
            <a:ext cx="2286000" cy="2438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71419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Beverly\AppData\Local\Microsoft\Windows\Temporary Internet Files\Content.IE5\FEQ0O0TY\MC900056794[1].wmf"/>
          <p:cNvPicPr>
            <a:picLocks noChangeAspect="1" noChangeArrowheads="1"/>
          </p:cNvPicPr>
          <p:nvPr/>
        </p:nvPicPr>
        <p:blipFill>
          <a:blip r:embed="rId3">
            <a:lum bright="19000" contrast="-74000"/>
            <a:extLst>
              <a:ext uri="{28A0092B-C50C-407E-A947-70E740481C1C}">
                <a14:useLocalDpi xmlns:a14="http://schemas.microsoft.com/office/drawing/2010/main" val="0"/>
              </a:ext>
            </a:extLst>
          </a:blip>
          <a:srcRect/>
          <a:stretch>
            <a:fillRect/>
          </a:stretch>
        </p:blipFill>
        <p:spPr bwMode="auto">
          <a:xfrm>
            <a:off x="173038" y="1828800"/>
            <a:ext cx="8653208" cy="4236070"/>
          </a:xfrm>
          <a:prstGeom prst="rect">
            <a:avLst/>
          </a:prstGeom>
          <a:noFill/>
          <a:extLst>
            <a:ext uri="{909E8E84-426E-40DD-AFC4-6F175D3DCCD1}">
              <a14:hiddenFill xmlns:a14="http://schemas.microsoft.com/office/drawing/2010/main">
                <a:solidFill>
                  <a:srgbClr val="FFFFFF"/>
                </a:solidFill>
              </a14:hiddenFill>
            </a:ext>
          </a:extLst>
        </p:spPr>
      </p:pic>
      <p:sp>
        <p:nvSpPr>
          <p:cNvPr id="28673" name="Content Placeholder 2"/>
          <p:cNvSpPr>
            <a:spLocks noGrp="1"/>
          </p:cNvSpPr>
          <p:nvPr>
            <p:ph idx="1"/>
          </p:nvPr>
        </p:nvSpPr>
        <p:spPr>
          <a:xfrm>
            <a:off x="1676400" y="1676400"/>
            <a:ext cx="5791200" cy="4953000"/>
          </a:xfrm>
        </p:spPr>
        <p:txBody>
          <a:bodyPr/>
          <a:lstStyle/>
          <a:p>
            <a:pPr marL="0" indent="0">
              <a:buFont typeface="Arial" charset="0"/>
              <a:buNone/>
            </a:pPr>
            <a:r>
              <a:rPr lang="en-US" sz="2800" dirty="0" smtClean="0"/>
              <a:t>1. Everett Community College</a:t>
            </a:r>
          </a:p>
          <a:p>
            <a:pPr marL="0" indent="0">
              <a:buFont typeface="Arial" charset="0"/>
              <a:buNone/>
            </a:pPr>
            <a:r>
              <a:rPr lang="en-US" sz="2800" dirty="0" smtClean="0"/>
              <a:t>2. Edmonds Community College</a:t>
            </a:r>
          </a:p>
          <a:p>
            <a:pPr marL="0" indent="0">
              <a:buFont typeface="Arial" charset="0"/>
              <a:buNone/>
            </a:pPr>
            <a:r>
              <a:rPr lang="en-US" sz="2800" dirty="0" smtClean="0"/>
              <a:t>3. Cascadia Community College</a:t>
            </a:r>
          </a:p>
          <a:p>
            <a:pPr marL="0" indent="0">
              <a:buNone/>
            </a:pPr>
            <a:r>
              <a:rPr lang="en-US" sz="2800" dirty="0" smtClean="0"/>
              <a:t>4. Central </a:t>
            </a:r>
            <a:r>
              <a:rPr lang="en-US" sz="2800" dirty="0"/>
              <a:t>Washington University</a:t>
            </a:r>
          </a:p>
          <a:p>
            <a:pPr marL="0" indent="0">
              <a:buFont typeface="Arial" charset="0"/>
              <a:buNone/>
            </a:pPr>
            <a:r>
              <a:rPr lang="en-US" sz="2800" dirty="0" smtClean="0"/>
              <a:t>5. Washington State University</a:t>
            </a:r>
          </a:p>
          <a:p>
            <a:pPr marL="0" indent="0">
              <a:buFont typeface="Arial" charset="0"/>
              <a:buNone/>
            </a:pPr>
            <a:r>
              <a:rPr lang="en-US" sz="2800" dirty="0"/>
              <a:t>6</a:t>
            </a:r>
            <a:r>
              <a:rPr lang="en-US" sz="2800" dirty="0" smtClean="0"/>
              <a:t>. Everest College - Everett</a:t>
            </a:r>
          </a:p>
        </p:txBody>
      </p:sp>
      <p:sp>
        <p:nvSpPr>
          <p:cNvPr id="28674" name="TextBox 5"/>
          <p:cNvSpPr txBox="1">
            <a:spLocks noChangeArrowheads="1"/>
          </p:cNvSpPr>
          <p:nvPr/>
        </p:nvSpPr>
        <p:spPr bwMode="auto">
          <a:xfrm>
            <a:off x="2743200" y="222250"/>
            <a:ext cx="6400800" cy="1200329"/>
          </a:xfrm>
          <a:prstGeom prst="rect">
            <a:avLst/>
          </a:prstGeom>
          <a:noFill/>
          <a:ln w="9525">
            <a:noFill/>
            <a:miter lim="800000"/>
            <a:headEnd/>
            <a:tailEnd/>
          </a:ln>
        </p:spPr>
        <p:txBody>
          <a:bodyPr>
            <a:spAutoFit/>
          </a:bodyPr>
          <a:lstStyle/>
          <a:p>
            <a:r>
              <a:rPr lang="en-US" sz="3600" dirty="0">
                <a:latin typeface="Calibri" pitchFamily="34" charset="0"/>
              </a:rPr>
              <a:t>Most common colleges for </a:t>
            </a:r>
            <a:r>
              <a:rPr lang="en-US" sz="3600" dirty="0" smtClean="0">
                <a:latin typeface="Calibri" pitchFamily="34" charset="0"/>
              </a:rPr>
              <a:t>SHS students </a:t>
            </a:r>
            <a:r>
              <a:rPr lang="en-US" sz="3600" dirty="0">
                <a:latin typeface="Calibri" pitchFamily="34" charset="0"/>
              </a:rPr>
              <a:t>(initial enrollment):</a:t>
            </a:r>
          </a:p>
        </p:txBody>
      </p:sp>
      <p:sp>
        <p:nvSpPr>
          <p:cNvPr id="7" name="Rounded Rectangle 6"/>
          <p:cNvSpPr/>
          <p:nvPr/>
        </p:nvSpPr>
        <p:spPr>
          <a:xfrm>
            <a:off x="173038" y="222250"/>
            <a:ext cx="2514600" cy="1214438"/>
          </a:xfrm>
          <a:prstGeom prst="roundRect">
            <a:avLst/>
          </a:prstGeom>
          <a:solidFill>
            <a:schemeClr val="accent1">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pPr>
            <a:r>
              <a:rPr lang="en-US" sz="6000" dirty="0">
                <a:solidFill>
                  <a:schemeClr val="bg1"/>
                </a:solidFill>
              </a:rPr>
              <a:t>Why?</a:t>
            </a:r>
          </a:p>
        </p:txBody>
      </p:sp>
    </p:spTree>
    <p:extLst>
      <p:ext uri="{BB962C8B-B14F-4D97-AF65-F5344CB8AC3E}">
        <p14:creationId xmlns:p14="http://schemas.microsoft.com/office/powerpoint/2010/main" val="38906556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Beverly\AppData\Local\Microsoft\Windows\Temporary Internet Files\Content.IE5\G01ZNAJF\MP900442359[1].jpg"/>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10000" contrast="-54000"/>
                    </a14:imgEffect>
                  </a14:imgLayer>
                </a14:imgProps>
              </a:ext>
              <a:ext uri="{28A0092B-C50C-407E-A947-70E740481C1C}">
                <a14:useLocalDpi xmlns:a14="http://schemas.microsoft.com/office/drawing/2010/main" val="0"/>
              </a:ext>
            </a:extLst>
          </a:blip>
          <a:srcRect/>
          <a:stretch>
            <a:fillRect/>
          </a:stretch>
        </p:blipFill>
        <p:spPr bwMode="auto">
          <a:xfrm>
            <a:off x="6705600" y="0"/>
            <a:ext cx="279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17409" name="Content Placeholder 2"/>
          <p:cNvSpPr>
            <a:spLocks noGrp="1"/>
          </p:cNvSpPr>
          <p:nvPr>
            <p:ph idx="1"/>
          </p:nvPr>
        </p:nvSpPr>
        <p:spPr>
          <a:xfrm>
            <a:off x="457200" y="1600200"/>
            <a:ext cx="8229600" cy="4876800"/>
          </a:xfrm>
        </p:spPr>
        <p:txBody>
          <a:bodyPr/>
          <a:lstStyle/>
          <a:p>
            <a:r>
              <a:rPr lang="en-US" sz="3600" dirty="0" smtClean="0"/>
              <a:t>10th Graders - AP World History</a:t>
            </a:r>
          </a:p>
          <a:p>
            <a:r>
              <a:rPr lang="en-US" sz="3600" dirty="0" smtClean="0"/>
              <a:t>11th and 12</a:t>
            </a:r>
            <a:r>
              <a:rPr lang="en-US" sz="3600" baseline="30000" dirty="0" smtClean="0"/>
              <a:t>th</a:t>
            </a:r>
            <a:r>
              <a:rPr lang="en-US" sz="3600" dirty="0" smtClean="0"/>
              <a:t> Graders – AP and College in High School courses</a:t>
            </a:r>
          </a:p>
          <a:p>
            <a:r>
              <a:rPr lang="en-US" sz="3600" dirty="0" smtClean="0"/>
              <a:t>All Grades – Tech Prep</a:t>
            </a:r>
          </a:p>
          <a:p>
            <a:r>
              <a:rPr lang="en-US" sz="3600" dirty="0" smtClean="0"/>
              <a:t>Students who are ready for challenging courses</a:t>
            </a:r>
          </a:p>
          <a:p>
            <a:r>
              <a:rPr lang="en-US" sz="3600" dirty="0" smtClean="0"/>
              <a:t>Students with strong reading, writing and math skills</a:t>
            </a:r>
          </a:p>
        </p:txBody>
      </p:sp>
      <p:sp>
        <p:nvSpPr>
          <p:cNvPr id="6" name="Rounded Rectangle 5"/>
          <p:cNvSpPr/>
          <p:nvPr/>
        </p:nvSpPr>
        <p:spPr>
          <a:xfrm>
            <a:off x="228600" y="228600"/>
            <a:ext cx="2290763" cy="1203325"/>
          </a:xfrm>
          <a:prstGeom prst="roundRect">
            <a:avLst/>
          </a:prstGeom>
          <a:solidFill>
            <a:schemeClr val="accent1">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6000" dirty="0"/>
              <a:t>Who?</a:t>
            </a:r>
          </a:p>
        </p:txBody>
      </p:sp>
    </p:spTree>
    <p:extLst>
      <p:ext uri="{BB962C8B-B14F-4D97-AF65-F5344CB8AC3E}">
        <p14:creationId xmlns:p14="http://schemas.microsoft.com/office/powerpoint/2010/main" val="1255620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4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40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740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740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Content Placeholder 2"/>
          <p:cNvSpPr>
            <a:spLocks noGrp="1"/>
          </p:cNvSpPr>
          <p:nvPr>
            <p:ph idx="1"/>
          </p:nvPr>
        </p:nvSpPr>
        <p:spPr>
          <a:xfrm>
            <a:off x="381000" y="1752600"/>
            <a:ext cx="8458200" cy="4800600"/>
          </a:xfrm>
        </p:spPr>
        <p:txBody>
          <a:bodyPr/>
          <a:lstStyle/>
          <a:p>
            <a:r>
              <a:rPr lang="en-US" sz="4400" dirty="0" smtClean="0"/>
              <a:t>Each course culminates in an Exam</a:t>
            </a:r>
          </a:p>
          <a:p>
            <a:r>
              <a:rPr lang="en-US" sz="4400" dirty="0" smtClean="0"/>
              <a:t>Students earn college credit based on exam score</a:t>
            </a:r>
          </a:p>
          <a:p>
            <a:r>
              <a:rPr lang="en-US" sz="4400" dirty="0" smtClean="0">
                <a:hlinkClick r:id="rId3"/>
              </a:rPr>
              <a:t>Credits fulfill general and/or major-specific college graduation requirements</a:t>
            </a:r>
            <a:endParaRPr lang="en-US" sz="4400" dirty="0" smtClean="0"/>
          </a:p>
        </p:txBody>
      </p:sp>
      <p:sp>
        <p:nvSpPr>
          <p:cNvPr id="18434" name="TextBox 6"/>
          <p:cNvSpPr txBox="1">
            <a:spLocks noChangeArrowheads="1"/>
          </p:cNvSpPr>
          <p:nvPr/>
        </p:nvSpPr>
        <p:spPr bwMode="auto">
          <a:xfrm>
            <a:off x="2743200" y="223838"/>
            <a:ext cx="6096000" cy="1569660"/>
          </a:xfrm>
          <a:prstGeom prst="rect">
            <a:avLst/>
          </a:prstGeom>
          <a:noFill/>
          <a:ln w="9525">
            <a:noFill/>
            <a:miter lim="800000"/>
            <a:headEnd/>
            <a:tailEnd/>
          </a:ln>
        </p:spPr>
        <p:txBody>
          <a:bodyPr wrap="square">
            <a:spAutoFit/>
          </a:bodyPr>
          <a:lstStyle/>
          <a:p>
            <a:r>
              <a:rPr lang="en-US" sz="4800" dirty="0">
                <a:latin typeface="Calibri" pitchFamily="34" charset="0"/>
              </a:rPr>
              <a:t>Advanced Placement</a:t>
            </a:r>
          </a:p>
          <a:p>
            <a:endParaRPr lang="en-US" sz="4800" dirty="0">
              <a:latin typeface="Calibri" pitchFamily="34" charset="0"/>
            </a:endParaRPr>
          </a:p>
        </p:txBody>
      </p:sp>
      <p:sp>
        <p:nvSpPr>
          <p:cNvPr id="8" name="Rounded Rectangle 7"/>
          <p:cNvSpPr/>
          <p:nvPr/>
        </p:nvSpPr>
        <p:spPr>
          <a:xfrm>
            <a:off x="152400" y="155575"/>
            <a:ext cx="2476500" cy="1212850"/>
          </a:xfrm>
          <a:prstGeom prst="roundRect">
            <a:avLst/>
          </a:prstGeom>
          <a:solidFill>
            <a:schemeClr val="accent1">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6000" dirty="0">
                <a:solidFill>
                  <a:schemeClr val="bg1"/>
                </a:solidFill>
              </a:rPr>
              <a:t>What?</a:t>
            </a:r>
          </a:p>
        </p:txBody>
      </p:sp>
      <p:pic>
        <p:nvPicPr>
          <p:cNvPr id="6146" name="Picture 2" descr="C:\Users\Beverly\AppData\Local\Microsoft\Windows\Temporary Internet Files\Content.IE5\FEQ0O0TY\MC900048382[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91400" y="3276600"/>
            <a:ext cx="1565453" cy="14932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8343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Content Placeholder 2"/>
          <p:cNvSpPr>
            <a:spLocks noGrp="1"/>
          </p:cNvSpPr>
          <p:nvPr>
            <p:ph idx="1"/>
          </p:nvPr>
        </p:nvSpPr>
        <p:spPr>
          <a:xfrm>
            <a:off x="381000" y="1676401"/>
            <a:ext cx="8458200" cy="4876800"/>
          </a:xfrm>
        </p:spPr>
        <p:txBody>
          <a:bodyPr/>
          <a:lstStyle/>
          <a:p>
            <a:r>
              <a:rPr lang="en-US" sz="3600" dirty="0" smtClean="0"/>
              <a:t>Credits Vary</a:t>
            </a:r>
          </a:p>
          <a:p>
            <a:r>
              <a:rPr lang="en-US" sz="3600" dirty="0" smtClean="0"/>
              <a:t>Entry courses for certificate programs, Associates in Technical Arts, or Associates Transferable Degree</a:t>
            </a:r>
          </a:p>
          <a:p>
            <a:r>
              <a:rPr lang="en-US" sz="3600" dirty="0" smtClean="0"/>
              <a:t>Offered in partnership with Everett Community College, Skagit Valley Community College and Lake Washington Institute of Technology</a:t>
            </a:r>
          </a:p>
        </p:txBody>
      </p:sp>
      <p:sp>
        <p:nvSpPr>
          <p:cNvPr id="19458" name="TextBox 5"/>
          <p:cNvSpPr txBox="1">
            <a:spLocks noChangeArrowheads="1"/>
          </p:cNvSpPr>
          <p:nvPr/>
        </p:nvSpPr>
        <p:spPr bwMode="auto">
          <a:xfrm>
            <a:off x="3048000" y="381000"/>
            <a:ext cx="2971800" cy="1569660"/>
          </a:xfrm>
          <a:prstGeom prst="rect">
            <a:avLst/>
          </a:prstGeom>
          <a:noFill/>
          <a:ln w="9525">
            <a:noFill/>
            <a:miter lim="800000"/>
            <a:headEnd/>
            <a:tailEnd/>
          </a:ln>
        </p:spPr>
        <p:txBody>
          <a:bodyPr>
            <a:spAutoFit/>
          </a:bodyPr>
          <a:lstStyle/>
          <a:p>
            <a:r>
              <a:rPr lang="en-US" sz="4800" dirty="0">
                <a:latin typeface="Calibri" pitchFamily="34" charset="0"/>
              </a:rPr>
              <a:t>Tech Prep</a:t>
            </a:r>
          </a:p>
          <a:p>
            <a:endParaRPr lang="en-US" sz="4800" dirty="0">
              <a:latin typeface="Calibri" pitchFamily="34" charset="0"/>
            </a:endParaRPr>
          </a:p>
        </p:txBody>
      </p:sp>
      <p:sp>
        <p:nvSpPr>
          <p:cNvPr id="7" name="Rounded Rectangle 6"/>
          <p:cNvSpPr/>
          <p:nvPr/>
        </p:nvSpPr>
        <p:spPr>
          <a:xfrm>
            <a:off x="131763" y="152400"/>
            <a:ext cx="2476500" cy="1212850"/>
          </a:xfrm>
          <a:prstGeom prst="roundRect">
            <a:avLst/>
          </a:prstGeom>
          <a:solidFill>
            <a:schemeClr val="accent1">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6000" dirty="0">
                <a:solidFill>
                  <a:schemeClr val="bg1"/>
                </a:solidFill>
              </a:rPr>
              <a:t>What?</a:t>
            </a:r>
          </a:p>
        </p:txBody>
      </p:sp>
      <p:pic>
        <p:nvPicPr>
          <p:cNvPr id="7170" name="Picture 2" descr="C:\Users\Beverly\AppData\Local\Microsoft\Windows\Temporary Internet Files\Content.IE5\G01ZNAJF\MC90019537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29400" y="0"/>
            <a:ext cx="2514600" cy="25133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2889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Content Placeholder 2"/>
          <p:cNvSpPr>
            <a:spLocks noGrp="1"/>
          </p:cNvSpPr>
          <p:nvPr>
            <p:ph idx="1"/>
          </p:nvPr>
        </p:nvSpPr>
        <p:spPr>
          <a:xfrm>
            <a:off x="381000" y="1676400"/>
            <a:ext cx="8229600" cy="4800600"/>
          </a:xfrm>
        </p:spPr>
        <p:txBody>
          <a:bodyPr/>
          <a:lstStyle/>
          <a:p>
            <a:r>
              <a:rPr lang="en-US" sz="3600" dirty="0" smtClean="0"/>
              <a:t>Courses are 5 credits</a:t>
            </a:r>
          </a:p>
          <a:p>
            <a:r>
              <a:rPr lang="en-US" sz="3600" dirty="0" smtClean="0"/>
              <a:t>Often fulfills general and/or major-specific college graduation requirements</a:t>
            </a:r>
          </a:p>
          <a:p>
            <a:r>
              <a:rPr lang="en-US" sz="3600" dirty="0" smtClean="0"/>
              <a:t>Offered in partnership with Everett Community College and University of Washington</a:t>
            </a:r>
          </a:p>
        </p:txBody>
      </p:sp>
      <p:sp>
        <p:nvSpPr>
          <p:cNvPr id="20482" name="TextBox 5"/>
          <p:cNvSpPr txBox="1">
            <a:spLocks noChangeArrowheads="1"/>
          </p:cNvSpPr>
          <p:nvPr/>
        </p:nvSpPr>
        <p:spPr bwMode="auto">
          <a:xfrm>
            <a:off x="2743200" y="352425"/>
            <a:ext cx="5811838" cy="1569660"/>
          </a:xfrm>
          <a:prstGeom prst="rect">
            <a:avLst/>
          </a:prstGeom>
          <a:noFill/>
          <a:ln w="9525">
            <a:noFill/>
            <a:miter lim="800000"/>
            <a:headEnd/>
            <a:tailEnd/>
          </a:ln>
        </p:spPr>
        <p:txBody>
          <a:bodyPr>
            <a:spAutoFit/>
          </a:bodyPr>
          <a:lstStyle/>
          <a:p>
            <a:r>
              <a:rPr lang="en-US" sz="4800" dirty="0">
                <a:latin typeface="Calibri" pitchFamily="34" charset="0"/>
              </a:rPr>
              <a:t>College in High School</a:t>
            </a:r>
          </a:p>
          <a:p>
            <a:endParaRPr lang="en-US" sz="4800" dirty="0">
              <a:latin typeface="Calibri" pitchFamily="34" charset="0"/>
            </a:endParaRPr>
          </a:p>
        </p:txBody>
      </p:sp>
      <p:sp>
        <p:nvSpPr>
          <p:cNvPr id="7" name="Rounded Rectangle 6"/>
          <p:cNvSpPr/>
          <p:nvPr/>
        </p:nvSpPr>
        <p:spPr>
          <a:xfrm>
            <a:off x="228600" y="185738"/>
            <a:ext cx="2476500" cy="1212850"/>
          </a:xfrm>
          <a:prstGeom prst="roundRect">
            <a:avLst/>
          </a:prstGeom>
          <a:solidFill>
            <a:schemeClr val="accent1">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6000" dirty="0">
                <a:solidFill>
                  <a:schemeClr val="bg1"/>
                </a:solidFill>
              </a:rPr>
              <a:t>What?</a:t>
            </a:r>
          </a:p>
        </p:txBody>
      </p:sp>
      <p:pic>
        <p:nvPicPr>
          <p:cNvPr id="8194" name="Picture 2" descr="C:\Users\Beverly\Desktop\UWblock_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29200" y="4775718"/>
            <a:ext cx="1716104" cy="1189832"/>
          </a:xfrm>
          <a:prstGeom prst="rect">
            <a:avLst/>
          </a:prstGeom>
          <a:noFill/>
          <a:extLst>
            <a:ext uri="{909E8E84-426E-40DD-AFC4-6F175D3DCCD1}">
              <a14:hiddenFill xmlns:a14="http://schemas.microsoft.com/office/drawing/2010/main">
                <a:solidFill>
                  <a:srgbClr val="FFFFFF"/>
                </a:solidFill>
              </a14:hiddenFill>
            </a:ext>
          </a:extLst>
        </p:spPr>
      </p:pic>
      <p:pic>
        <p:nvPicPr>
          <p:cNvPr id="8195" name="Picture 3" descr="C:\Users\Beverly\Desktop\thN8SW62B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24200" y="4702419"/>
            <a:ext cx="1371600" cy="13364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4130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48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48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48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extBox 8"/>
          <p:cNvSpPr txBox="1">
            <a:spLocks noChangeArrowheads="1"/>
          </p:cNvSpPr>
          <p:nvPr/>
        </p:nvSpPr>
        <p:spPr bwMode="auto">
          <a:xfrm>
            <a:off x="2743200" y="363538"/>
            <a:ext cx="5811838" cy="769937"/>
          </a:xfrm>
          <a:prstGeom prst="rect">
            <a:avLst/>
          </a:prstGeom>
          <a:noFill/>
          <a:ln w="9525">
            <a:noFill/>
            <a:miter lim="800000"/>
            <a:headEnd/>
            <a:tailEnd/>
          </a:ln>
        </p:spPr>
        <p:txBody>
          <a:bodyPr>
            <a:spAutoFit/>
          </a:bodyPr>
          <a:lstStyle/>
          <a:p>
            <a:r>
              <a:rPr lang="en-US" sz="4400" dirty="0">
                <a:latin typeface="Calibri" pitchFamily="34" charset="0"/>
              </a:rPr>
              <a:t>Courses Offered at </a:t>
            </a:r>
            <a:r>
              <a:rPr lang="en-US" sz="4400" dirty="0" smtClean="0">
                <a:latin typeface="Calibri" pitchFamily="34" charset="0"/>
              </a:rPr>
              <a:t>CHS</a:t>
            </a:r>
            <a:endParaRPr lang="en-US" dirty="0">
              <a:latin typeface="Calibri" pitchFamily="34" charset="0"/>
            </a:endParaRPr>
          </a:p>
        </p:txBody>
      </p:sp>
      <p:sp>
        <p:nvSpPr>
          <p:cNvPr id="10" name="Rounded Rectangle 9"/>
          <p:cNvSpPr/>
          <p:nvPr/>
        </p:nvSpPr>
        <p:spPr>
          <a:xfrm>
            <a:off x="247650" y="142875"/>
            <a:ext cx="2476500" cy="1212850"/>
          </a:xfrm>
          <a:prstGeom prst="roundRect">
            <a:avLst/>
          </a:prstGeom>
          <a:solidFill>
            <a:schemeClr val="accent1">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6000" dirty="0">
                <a:solidFill>
                  <a:schemeClr val="bg1"/>
                </a:solidFill>
              </a:rPr>
              <a:t>What?</a:t>
            </a:r>
          </a:p>
        </p:txBody>
      </p:sp>
      <p:sp>
        <p:nvSpPr>
          <p:cNvPr id="11" name="Rounded Rectangle 10"/>
          <p:cNvSpPr/>
          <p:nvPr/>
        </p:nvSpPr>
        <p:spPr>
          <a:xfrm>
            <a:off x="228600" y="1447800"/>
            <a:ext cx="8686800" cy="1676400"/>
          </a:xfrm>
          <a:prstGeom prst="roundRect">
            <a:avLst/>
          </a:prstGeom>
          <a:solidFill>
            <a:schemeClr val="tx2">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dirty="0">
              <a:solidFill>
                <a:schemeClr val="tx1"/>
              </a:solidFill>
            </a:endParaRPr>
          </a:p>
        </p:txBody>
      </p:sp>
      <p:sp>
        <p:nvSpPr>
          <p:cNvPr id="21508" name="TextBox 11"/>
          <p:cNvSpPr txBox="1">
            <a:spLocks noChangeArrowheads="1"/>
          </p:cNvSpPr>
          <p:nvPr/>
        </p:nvSpPr>
        <p:spPr bwMode="auto">
          <a:xfrm>
            <a:off x="222250" y="1671638"/>
            <a:ext cx="2362200" cy="1200150"/>
          </a:xfrm>
          <a:prstGeom prst="rect">
            <a:avLst/>
          </a:prstGeom>
          <a:noFill/>
          <a:ln w="9525">
            <a:noFill/>
            <a:miter lim="800000"/>
            <a:headEnd/>
            <a:tailEnd/>
          </a:ln>
        </p:spPr>
        <p:txBody>
          <a:bodyPr>
            <a:spAutoFit/>
          </a:bodyPr>
          <a:lstStyle/>
          <a:p>
            <a:r>
              <a:rPr lang="en-US" sz="3600">
                <a:latin typeface="Calibri" pitchFamily="34" charset="0"/>
              </a:rPr>
              <a:t>Advanced</a:t>
            </a:r>
          </a:p>
          <a:p>
            <a:r>
              <a:rPr lang="en-US" sz="3600">
                <a:latin typeface="Calibri" pitchFamily="34" charset="0"/>
              </a:rPr>
              <a:t>Placement</a:t>
            </a:r>
          </a:p>
        </p:txBody>
      </p:sp>
      <p:sp>
        <p:nvSpPr>
          <p:cNvPr id="21509" name="TextBox 13"/>
          <p:cNvSpPr txBox="1">
            <a:spLocks noChangeArrowheads="1"/>
          </p:cNvSpPr>
          <p:nvPr/>
        </p:nvSpPr>
        <p:spPr bwMode="auto">
          <a:xfrm>
            <a:off x="4689982" y="1447800"/>
            <a:ext cx="2013515" cy="1384995"/>
          </a:xfrm>
          <a:prstGeom prst="rect">
            <a:avLst/>
          </a:prstGeom>
          <a:noFill/>
          <a:ln w="9525">
            <a:noFill/>
            <a:miter lim="800000"/>
            <a:headEnd/>
            <a:tailEnd/>
          </a:ln>
        </p:spPr>
        <p:txBody>
          <a:bodyPr wrap="square">
            <a:spAutoFit/>
          </a:bodyPr>
          <a:lstStyle/>
          <a:p>
            <a:r>
              <a:rPr lang="en-US" sz="1400" dirty="0">
                <a:latin typeface="Calibri" pitchFamily="34" charset="0"/>
              </a:rPr>
              <a:t>AP Calculus </a:t>
            </a:r>
            <a:r>
              <a:rPr lang="en-US" sz="1400" dirty="0" smtClean="0">
                <a:latin typeface="Calibri" pitchFamily="34" charset="0"/>
              </a:rPr>
              <a:t>AB</a:t>
            </a:r>
          </a:p>
          <a:p>
            <a:r>
              <a:rPr lang="en-US" sz="1400" dirty="0" smtClean="0">
                <a:latin typeface="Calibri" pitchFamily="34" charset="0"/>
              </a:rPr>
              <a:t>AP Calculus BC</a:t>
            </a:r>
            <a:endParaRPr lang="en-US" sz="1400" dirty="0">
              <a:latin typeface="Calibri" pitchFamily="34" charset="0"/>
            </a:endParaRPr>
          </a:p>
          <a:p>
            <a:r>
              <a:rPr lang="en-US" sz="1400" dirty="0" smtClean="0">
                <a:latin typeface="Calibri" pitchFamily="34" charset="0"/>
              </a:rPr>
              <a:t>AP Chemistry</a:t>
            </a:r>
          </a:p>
          <a:p>
            <a:r>
              <a:rPr lang="en-US" sz="1400" dirty="0" smtClean="0">
                <a:latin typeface="Calibri" pitchFamily="34" charset="0"/>
              </a:rPr>
              <a:t>AP Environmental</a:t>
            </a:r>
          </a:p>
          <a:p>
            <a:r>
              <a:rPr lang="en-US" sz="1400" dirty="0" smtClean="0">
                <a:latin typeface="Calibri" pitchFamily="34" charset="0"/>
              </a:rPr>
              <a:t> Science</a:t>
            </a:r>
          </a:p>
          <a:p>
            <a:r>
              <a:rPr lang="en-US" sz="1400" dirty="0" smtClean="0">
                <a:latin typeface="Calibri" pitchFamily="34" charset="0"/>
              </a:rPr>
              <a:t>AP Govt. &amp; Politics: US</a:t>
            </a:r>
            <a:endParaRPr lang="en-US" sz="1400" dirty="0">
              <a:latin typeface="Calibri" pitchFamily="34" charset="0"/>
            </a:endParaRPr>
          </a:p>
        </p:txBody>
      </p:sp>
      <p:sp>
        <p:nvSpPr>
          <p:cNvPr id="21510" name="TextBox 15"/>
          <p:cNvSpPr txBox="1">
            <a:spLocks noChangeArrowheads="1"/>
          </p:cNvSpPr>
          <p:nvPr/>
        </p:nvSpPr>
        <p:spPr bwMode="auto">
          <a:xfrm>
            <a:off x="6647934" y="1547813"/>
            <a:ext cx="2176463" cy="1384995"/>
          </a:xfrm>
          <a:prstGeom prst="rect">
            <a:avLst/>
          </a:prstGeom>
          <a:noFill/>
          <a:ln w="9525">
            <a:noFill/>
            <a:miter lim="800000"/>
            <a:headEnd/>
            <a:tailEnd/>
          </a:ln>
        </p:spPr>
        <p:txBody>
          <a:bodyPr>
            <a:spAutoFit/>
          </a:bodyPr>
          <a:lstStyle/>
          <a:p>
            <a:r>
              <a:rPr lang="en-US" sz="1400" dirty="0" smtClean="0">
                <a:latin typeface="Calibri" pitchFamily="34" charset="0"/>
              </a:rPr>
              <a:t>AP Microeconomics</a:t>
            </a:r>
          </a:p>
          <a:p>
            <a:r>
              <a:rPr lang="en-US" sz="1400" dirty="0" smtClean="0">
                <a:latin typeface="Calibri" pitchFamily="34" charset="0"/>
              </a:rPr>
              <a:t>AP Psychology</a:t>
            </a:r>
          </a:p>
          <a:p>
            <a:r>
              <a:rPr lang="en-US" sz="1400" dirty="0" smtClean="0">
                <a:latin typeface="Calibri" pitchFamily="34" charset="0"/>
              </a:rPr>
              <a:t>AP Spanish Language</a:t>
            </a:r>
          </a:p>
          <a:p>
            <a:r>
              <a:rPr lang="en-US" sz="1400" dirty="0" smtClean="0">
                <a:latin typeface="Calibri" pitchFamily="34" charset="0"/>
              </a:rPr>
              <a:t>AP Statistics</a:t>
            </a:r>
            <a:endParaRPr lang="en-US" sz="1400" dirty="0">
              <a:latin typeface="Calibri" pitchFamily="34" charset="0"/>
            </a:endParaRPr>
          </a:p>
          <a:p>
            <a:r>
              <a:rPr lang="en-US" sz="1400" dirty="0" smtClean="0">
                <a:latin typeface="Calibri" pitchFamily="34" charset="0"/>
              </a:rPr>
              <a:t>AP </a:t>
            </a:r>
            <a:r>
              <a:rPr lang="en-US" sz="1400" dirty="0">
                <a:latin typeface="Calibri" pitchFamily="34" charset="0"/>
              </a:rPr>
              <a:t>US History</a:t>
            </a:r>
          </a:p>
          <a:p>
            <a:r>
              <a:rPr lang="en-US" sz="1400" dirty="0">
                <a:latin typeface="Calibri" pitchFamily="34" charset="0"/>
              </a:rPr>
              <a:t>AP World History</a:t>
            </a:r>
          </a:p>
        </p:txBody>
      </p:sp>
      <p:sp>
        <p:nvSpPr>
          <p:cNvPr id="3" name="Content Placeholder 2"/>
          <p:cNvSpPr>
            <a:spLocks noGrp="1"/>
          </p:cNvSpPr>
          <p:nvPr>
            <p:ph idx="1"/>
          </p:nvPr>
        </p:nvSpPr>
        <p:spPr>
          <a:xfrm>
            <a:off x="2362200" y="1447801"/>
            <a:ext cx="2590800" cy="1676399"/>
          </a:xfrm>
          <a:noFill/>
          <a:ln>
            <a:noFill/>
          </a:ln>
        </p:spPr>
        <p:style>
          <a:lnRef idx="2">
            <a:schemeClr val="accent5"/>
          </a:lnRef>
          <a:fillRef idx="1">
            <a:schemeClr val="lt1"/>
          </a:fillRef>
          <a:effectRef idx="0">
            <a:schemeClr val="accent5"/>
          </a:effectRef>
          <a:fontRef idx="minor">
            <a:schemeClr val="dk1"/>
          </a:fontRef>
        </p:style>
        <p:txBody>
          <a:bodyPr rtlCol="0">
            <a:noAutofit/>
          </a:bodyPr>
          <a:lstStyle/>
          <a:p>
            <a:pPr marL="0" indent="0" fontAlgn="auto">
              <a:spcAft>
                <a:spcPts val="0"/>
              </a:spcAft>
              <a:buFont typeface="Arial" pitchFamily="34" charset="0"/>
              <a:buNone/>
              <a:defRPr/>
            </a:pPr>
            <a:r>
              <a:rPr lang="en-US" sz="1400" dirty="0" smtClean="0"/>
              <a:t>AP English Language </a:t>
            </a:r>
            <a:r>
              <a:rPr lang="en-US" sz="1400" dirty="0"/>
              <a:t>&amp;</a:t>
            </a:r>
            <a:r>
              <a:rPr lang="en-US" sz="1400" dirty="0" smtClean="0"/>
              <a:t> Composition</a:t>
            </a:r>
          </a:p>
          <a:p>
            <a:pPr marL="0" indent="0" fontAlgn="auto">
              <a:spcAft>
                <a:spcPts val="0"/>
              </a:spcAft>
              <a:buFont typeface="Arial" pitchFamily="34" charset="0"/>
              <a:buNone/>
              <a:defRPr/>
            </a:pPr>
            <a:r>
              <a:rPr lang="en-US" sz="1400" dirty="0" smtClean="0"/>
              <a:t>AP English Literature </a:t>
            </a:r>
            <a:r>
              <a:rPr lang="en-US" sz="1400" dirty="0"/>
              <a:t>&amp;</a:t>
            </a:r>
            <a:r>
              <a:rPr lang="en-US" sz="1400" dirty="0" smtClean="0"/>
              <a:t> Composition</a:t>
            </a:r>
          </a:p>
          <a:p>
            <a:pPr marL="0" indent="0" fontAlgn="auto">
              <a:spcAft>
                <a:spcPts val="0"/>
              </a:spcAft>
              <a:buFont typeface="Arial" pitchFamily="34" charset="0"/>
              <a:buNone/>
              <a:defRPr/>
            </a:pPr>
            <a:r>
              <a:rPr lang="en-US" sz="1400" dirty="0" smtClean="0"/>
              <a:t>AP Art 2</a:t>
            </a:r>
            <a:r>
              <a:rPr lang="en-US" sz="1400" baseline="30000" dirty="0" smtClean="0"/>
              <a:t>nd</a:t>
            </a:r>
            <a:r>
              <a:rPr lang="en-US" sz="1400" dirty="0" smtClean="0"/>
              <a:t>/3</a:t>
            </a:r>
            <a:r>
              <a:rPr lang="en-US" sz="1400" baseline="30000" dirty="0" smtClean="0"/>
              <a:t>rd</a:t>
            </a:r>
            <a:endParaRPr lang="en-US" sz="1400" dirty="0" smtClean="0"/>
          </a:p>
          <a:p>
            <a:pPr marL="0" indent="0" fontAlgn="auto">
              <a:spcAft>
                <a:spcPts val="0"/>
              </a:spcAft>
              <a:buFont typeface="Arial" pitchFamily="34" charset="0"/>
              <a:buNone/>
              <a:defRPr/>
            </a:pPr>
            <a:r>
              <a:rPr lang="en-US" sz="1400" dirty="0" smtClean="0"/>
              <a:t>AP Biology</a:t>
            </a:r>
          </a:p>
        </p:txBody>
      </p:sp>
      <p:sp>
        <p:nvSpPr>
          <p:cNvPr id="17" name="Rounded Rectangle 16"/>
          <p:cNvSpPr/>
          <p:nvPr/>
        </p:nvSpPr>
        <p:spPr>
          <a:xfrm>
            <a:off x="76200" y="3181436"/>
            <a:ext cx="8686800" cy="1676400"/>
          </a:xfrm>
          <a:prstGeom prst="roundRect">
            <a:avLst/>
          </a:prstGeom>
          <a:solidFill>
            <a:schemeClr val="tx2">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dirty="0">
              <a:solidFill>
                <a:schemeClr val="tx1"/>
              </a:solidFill>
            </a:endParaRPr>
          </a:p>
        </p:txBody>
      </p:sp>
      <p:sp>
        <p:nvSpPr>
          <p:cNvPr id="18" name="Rounded Rectangle 17"/>
          <p:cNvSpPr/>
          <p:nvPr/>
        </p:nvSpPr>
        <p:spPr>
          <a:xfrm>
            <a:off x="249238" y="5033963"/>
            <a:ext cx="8686800" cy="1676400"/>
          </a:xfrm>
          <a:prstGeom prst="roundRect">
            <a:avLst/>
          </a:prstGeom>
          <a:solidFill>
            <a:schemeClr val="tx2">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dirty="0">
              <a:solidFill>
                <a:schemeClr val="tx1"/>
              </a:solidFill>
            </a:endParaRPr>
          </a:p>
        </p:txBody>
      </p:sp>
      <p:sp>
        <p:nvSpPr>
          <p:cNvPr id="21514" name="TextBox 18"/>
          <p:cNvSpPr txBox="1">
            <a:spLocks noChangeArrowheads="1"/>
          </p:cNvSpPr>
          <p:nvPr/>
        </p:nvSpPr>
        <p:spPr bwMode="auto">
          <a:xfrm>
            <a:off x="298450" y="3460750"/>
            <a:ext cx="2381250" cy="1200150"/>
          </a:xfrm>
          <a:prstGeom prst="rect">
            <a:avLst/>
          </a:prstGeom>
          <a:noFill/>
          <a:ln w="9525">
            <a:noFill/>
            <a:miter lim="800000"/>
            <a:headEnd/>
            <a:tailEnd/>
          </a:ln>
        </p:spPr>
        <p:txBody>
          <a:bodyPr>
            <a:spAutoFit/>
          </a:bodyPr>
          <a:lstStyle/>
          <a:p>
            <a:r>
              <a:rPr lang="en-US" sz="3600">
                <a:latin typeface="Calibri" pitchFamily="34" charset="0"/>
              </a:rPr>
              <a:t>College In High School</a:t>
            </a:r>
          </a:p>
        </p:txBody>
      </p:sp>
      <p:sp>
        <p:nvSpPr>
          <p:cNvPr id="21515" name="TextBox 19"/>
          <p:cNvSpPr txBox="1">
            <a:spLocks noChangeArrowheads="1"/>
          </p:cNvSpPr>
          <p:nvPr/>
        </p:nvSpPr>
        <p:spPr bwMode="auto">
          <a:xfrm>
            <a:off x="2724150" y="3922236"/>
            <a:ext cx="1883529" cy="738664"/>
          </a:xfrm>
          <a:prstGeom prst="rect">
            <a:avLst/>
          </a:prstGeom>
          <a:noFill/>
          <a:ln w="9525">
            <a:noFill/>
            <a:miter lim="800000"/>
            <a:headEnd/>
            <a:tailEnd/>
          </a:ln>
        </p:spPr>
        <p:txBody>
          <a:bodyPr wrap="none">
            <a:spAutoFit/>
          </a:bodyPr>
          <a:lstStyle/>
          <a:p>
            <a:r>
              <a:rPr lang="en-US" sz="1400" dirty="0" smtClean="0">
                <a:latin typeface="Calibri" pitchFamily="34" charset="0"/>
              </a:rPr>
              <a:t>Anatomy &amp; Physiology</a:t>
            </a:r>
          </a:p>
          <a:p>
            <a:r>
              <a:rPr lang="en-US" sz="1400" dirty="0" smtClean="0">
                <a:latin typeface="Calibri" pitchFamily="34" charset="0"/>
              </a:rPr>
              <a:t>Computer Science Prin.</a:t>
            </a:r>
            <a:endParaRPr lang="en-US" sz="1400" dirty="0">
              <a:latin typeface="Calibri" pitchFamily="34" charset="0"/>
            </a:endParaRPr>
          </a:p>
          <a:p>
            <a:r>
              <a:rPr lang="en-US" sz="1400" dirty="0" smtClean="0">
                <a:latin typeface="Calibri" pitchFamily="34" charset="0"/>
              </a:rPr>
              <a:t>Environmental Science</a:t>
            </a:r>
            <a:endParaRPr lang="en-US" sz="1400" dirty="0">
              <a:latin typeface="Calibri" pitchFamily="34" charset="0"/>
            </a:endParaRPr>
          </a:p>
        </p:txBody>
      </p:sp>
      <p:sp>
        <p:nvSpPr>
          <p:cNvPr id="21516" name="TextBox 20"/>
          <p:cNvSpPr txBox="1">
            <a:spLocks noChangeArrowheads="1"/>
          </p:cNvSpPr>
          <p:nvPr/>
        </p:nvSpPr>
        <p:spPr bwMode="auto">
          <a:xfrm>
            <a:off x="5105400" y="3405217"/>
            <a:ext cx="2804823" cy="523220"/>
          </a:xfrm>
          <a:prstGeom prst="rect">
            <a:avLst/>
          </a:prstGeom>
          <a:noFill/>
          <a:ln w="9525">
            <a:noFill/>
            <a:miter lim="800000"/>
            <a:headEnd/>
            <a:tailEnd/>
          </a:ln>
        </p:spPr>
        <p:txBody>
          <a:bodyPr wrap="square">
            <a:spAutoFit/>
          </a:bodyPr>
          <a:lstStyle/>
          <a:p>
            <a:r>
              <a:rPr lang="en-US" sz="1400" dirty="0" smtClean="0">
                <a:latin typeface="Calibri" pitchFamily="34" charset="0"/>
              </a:rPr>
              <a:t> ECC </a:t>
            </a:r>
            <a:r>
              <a:rPr lang="en-US" sz="1400" dirty="0">
                <a:latin typeface="Calibri" pitchFamily="34" charset="0"/>
              </a:rPr>
              <a:t>English (Literature and </a:t>
            </a:r>
            <a:r>
              <a:rPr lang="en-US" sz="1400" dirty="0" smtClean="0">
                <a:latin typeface="Calibri" pitchFamily="34" charset="0"/>
              </a:rPr>
              <a:t>   Composition)</a:t>
            </a:r>
            <a:endParaRPr lang="en-US" sz="1400" dirty="0">
              <a:latin typeface="Calibri" pitchFamily="34" charset="0"/>
            </a:endParaRPr>
          </a:p>
        </p:txBody>
      </p:sp>
      <p:sp>
        <p:nvSpPr>
          <p:cNvPr id="21517" name="TextBox 21"/>
          <p:cNvSpPr txBox="1">
            <a:spLocks noChangeArrowheads="1"/>
          </p:cNvSpPr>
          <p:nvPr/>
        </p:nvSpPr>
        <p:spPr bwMode="auto">
          <a:xfrm>
            <a:off x="2755900" y="3257550"/>
            <a:ext cx="1083182" cy="954107"/>
          </a:xfrm>
          <a:prstGeom prst="rect">
            <a:avLst/>
          </a:prstGeom>
          <a:noFill/>
          <a:ln w="9525">
            <a:noFill/>
            <a:miter lim="800000"/>
            <a:headEnd/>
            <a:tailEnd/>
          </a:ln>
        </p:spPr>
        <p:txBody>
          <a:bodyPr wrap="none">
            <a:spAutoFit/>
          </a:bodyPr>
          <a:lstStyle/>
          <a:p>
            <a:r>
              <a:rPr lang="en-US" sz="1400" dirty="0">
                <a:latin typeface="Calibri" pitchFamily="34" charset="0"/>
              </a:rPr>
              <a:t>Pre-Calculus</a:t>
            </a:r>
          </a:p>
          <a:p>
            <a:r>
              <a:rPr lang="en-US" sz="1400" dirty="0" smtClean="0">
                <a:latin typeface="Calibri" pitchFamily="34" charset="0"/>
              </a:rPr>
              <a:t>Statistics</a:t>
            </a:r>
          </a:p>
          <a:p>
            <a:r>
              <a:rPr lang="en-US" sz="1400" dirty="0" smtClean="0">
                <a:latin typeface="Calibri" pitchFamily="34" charset="0"/>
              </a:rPr>
              <a:t>Speech</a:t>
            </a:r>
          </a:p>
          <a:p>
            <a:endParaRPr lang="en-US" sz="1400" dirty="0">
              <a:latin typeface="Calibri" pitchFamily="34" charset="0"/>
            </a:endParaRPr>
          </a:p>
        </p:txBody>
      </p:sp>
      <p:sp>
        <p:nvSpPr>
          <p:cNvPr id="4" name="TextBox 3"/>
          <p:cNvSpPr txBox="1"/>
          <p:nvPr/>
        </p:nvSpPr>
        <p:spPr>
          <a:xfrm>
            <a:off x="5105400" y="3842325"/>
            <a:ext cx="2514600" cy="738664"/>
          </a:xfrm>
          <a:prstGeom prst="rect">
            <a:avLst/>
          </a:prstGeom>
          <a:noFill/>
          <a:ln>
            <a:noFill/>
          </a:ln>
        </p:spPr>
        <p:style>
          <a:lnRef idx="2">
            <a:schemeClr val="accent5"/>
          </a:lnRef>
          <a:fillRef idx="1">
            <a:schemeClr val="lt1"/>
          </a:fillRef>
          <a:effectRef idx="0">
            <a:schemeClr val="accent5"/>
          </a:effectRef>
          <a:fontRef idx="minor">
            <a:schemeClr val="dk1"/>
          </a:fontRef>
        </p:style>
        <p:txBody>
          <a:bodyPr wrap="square">
            <a:spAutoFit/>
          </a:bodyPr>
          <a:lstStyle/>
          <a:p>
            <a:pPr fontAlgn="auto">
              <a:spcBef>
                <a:spcPts val="0"/>
              </a:spcBef>
              <a:spcAft>
                <a:spcPts val="0"/>
              </a:spcAft>
              <a:defRPr/>
            </a:pPr>
            <a:r>
              <a:rPr lang="en-US" sz="1400" dirty="0"/>
              <a:t>French 2, 3 and 4</a:t>
            </a:r>
          </a:p>
          <a:p>
            <a:pPr fontAlgn="auto">
              <a:spcBef>
                <a:spcPts val="0"/>
              </a:spcBef>
              <a:spcAft>
                <a:spcPts val="0"/>
              </a:spcAft>
              <a:defRPr/>
            </a:pPr>
            <a:r>
              <a:rPr lang="en-US" sz="1400" dirty="0"/>
              <a:t>German 2, 3 and 4</a:t>
            </a:r>
          </a:p>
          <a:p>
            <a:pPr fontAlgn="auto">
              <a:spcBef>
                <a:spcPts val="0"/>
              </a:spcBef>
              <a:spcAft>
                <a:spcPts val="0"/>
              </a:spcAft>
              <a:defRPr/>
            </a:pPr>
            <a:r>
              <a:rPr lang="en-US" sz="1400" dirty="0"/>
              <a:t>Spanish 2, 3 and 4</a:t>
            </a:r>
          </a:p>
        </p:txBody>
      </p:sp>
      <p:sp>
        <p:nvSpPr>
          <p:cNvPr id="21519" name="TextBox 22"/>
          <p:cNvSpPr txBox="1">
            <a:spLocks noChangeArrowheads="1"/>
          </p:cNvSpPr>
          <p:nvPr/>
        </p:nvSpPr>
        <p:spPr bwMode="auto">
          <a:xfrm>
            <a:off x="260350" y="5181600"/>
            <a:ext cx="1295400" cy="1200150"/>
          </a:xfrm>
          <a:prstGeom prst="rect">
            <a:avLst/>
          </a:prstGeom>
          <a:noFill/>
          <a:ln w="9525">
            <a:noFill/>
            <a:miter lim="800000"/>
            <a:headEnd/>
            <a:tailEnd/>
          </a:ln>
        </p:spPr>
        <p:txBody>
          <a:bodyPr>
            <a:spAutoFit/>
          </a:bodyPr>
          <a:lstStyle/>
          <a:p>
            <a:r>
              <a:rPr lang="en-US" sz="3600">
                <a:latin typeface="Calibri" pitchFamily="34" charset="0"/>
              </a:rPr>
              <a:t>Tech</a:t>
            </a:r>
          </a:p>
          <a:p>
            <a:r>
              <a:rPr lang="en-US" sz="3600">
                <a:latin typeface="Calibri" pitchFamily="34" charset="0"/>
              </a:rPr>
              <a:t>Prep</a:t>
            </a:r>
          </a:p>
        </p:txBody>
      </p:sp>
      <p:sp>
        <p:nvSpPr>
          <p:cNvPr id="21520" name="TextBox 23"/>
          <p:cNvSpPr txBox="1">
            <a:spLocks noChangeArrowheads="1"/>
          </p:cNvSpPr>
          <p:nvPr/>
        </p:nvSpPr>
        <p:spPr bwMode="auto">
          <a:xfrm>
            <a:off x="6300102" y="5284459"/>
            <a:ext cx="1944507" cy="1169551"/>
          </a:xfrm>
          <a:prstGeom prst="rect">
            <a:avLst/>
          </a:prstGeom>
          <a:noFill/>
          <a:ln w="9525">
            <a:noFill/>
            <a:miter lim="800000"/>
            <a:headEnd/>
            <a:tailEnd/>
          </a:ln>
        </p:spPr>
        <p:txBody>
          <a:bodyPr wrap="none">
            <a:spAutoFit/>
          </a:bodyPr>
          <a:lstStyle/>
          <a:p>
            <a:r>
              <a:rPr lang="en-US" sz="1400" dirty="0">
                <a:latin typeface="Calibri" pitchFamily="34" charset="0"/>
              </a:rPr>
              <a:t>Computer Applications: </a:t>
            </a:r>
          </a:p>
          <a:p>
            <a:r>
              <a:rPr lang="en-US" sz="1400" dirty="0">
                <a:latin typeface="Calibri" pitchFamily="34" charset="0"/>
              </a:rPr>
              <a:t> Computer Literacy</a:t>
            </a:r>
          </a:p>
          <a:p>
            <a:r>
              <a:rPr lang="en-US" sz="1400" dirty="0">
                <a:latin typeface="Calibri" pitchFamily="34" charset="0"/>
              </a:rPr>
              <a:t>Computer Applications: </a:t>
            </a:r>
          </a:p>
          <a:p>
            <a:r>
              <a:rPr lang="en-US" sz="1400" dirty="0">
                <a:latin typeface="Calibri" pitchFamily="34" charset="0"/>
              </a:rPr>
              <a:t> </a:t>
            </a:r>
            <a:r>
              <a:rPr lang="en-US" sz="1400" dirty="0" smtClean="0">
                <a:latin typeface="Calibri" pitchFamily="34" charset="0"/>
              </a:rPr>
              <a:t>PowerPoint</a:t>
            </a:r>
          </a:p>
          <a:p>
            <a:r>
              <a:rPr lang="en-US" sz="1400" dirty="0" smtClean="0">
                <a:latin typeface="Calibri" pitchFamily="34" charset="0"/>
              </a:rPr>
              <a:t>Video Production</a:t>
            </a:r>
            <a:endParaRPr lang="en-US" sz="1400" dirty="0">
              <a:latin typeface="Calibri" pitchFamily="34" charset="0"/>
            </a:endParaRPr>
          </a:p>
        </p:txBody>
      </p:sp>
      <p:sp>
        <p:nvSpPr>
          <p:cNvPr id="21523" name="TextBox 26"/>
          <p:cNvSpPr txBox="1">
            <a:spLocks noChangeArrowheads="1"/>
          </p:cNvSpPr>
          <p:nvPr/>
        </p:nvSpPr>
        <p:spPr bwMode="auto">
          <a:xfrm>
            <a:off x="4421681" y="5284459"/>
            <a:ext cx="1681422" cy="1354217"/>
          </a:xfrm>
          <a:prstGeom prst="rect">
            <a:avLst/>
          </a:prstGeom>
          <a:noFill/>
          <a:ln w="9525">
            <a:noFill/>
            <a:miter lim="800000"/>
            <a:headEnd/>
            <a:tailEnd/>
          </a:ln>
        </p:spPr>
        <p:txBody>
          <a:bodyPr wrap="none">
            <a:spAutoFit/>
          </a:bodyPr>
          <a:lstStyle/>
          <a:p>
            <a:r>
              <a:rPr lang="en-US" sz="1400" dirty="0">
                <a:latin typeface="Calibri" pitchFamily="34" charset="0"/>
              </a:rPr>
              <a:t>Independent Living</a:t>
            </a:r>
          </a:p>
          <a:p>
            <a:r>
              <a:rPr lang="en-US" sz="1400" dirty="0">
                <a:latin typeface="Calibri" pitchFamily="34" charset="0"/>
              </a:rPr>
              <a:t>Career </a:t>
            </a:r>
            <a:r>
              <a:rPr lang="en-US" sz="1400" dirty="0" smtClean="0">
                <a:latin typeface="Calibri" pitchFamily="34" charset="0"/>
              </a:rPr>
              <a:t>Choices</a:t>
            </a:r>
          </a:p>
          <a:p>
            <a:r>
              <a:rPr lang="en-US" sz="1400" dirty="0">
                <a:latin typeface="Calibri" pitchFamily="34" charset="0"/>
              </a:rPr>
              <a:t>Graphic Design </a:t>
            </a:r>
            <a:r>
              <a:rPr lang="en-US" sz="1400" dirty="0" smtClean="0">
                <a:latin typeface="Calibri" pitchFamily="34" charset="0"/>
              </a:rPr>
              <a:t>I,II,III</a:t>
            </a:r>
            <a:endParaRPr lang="en-US" sz="1400" dirty="0">
              <a:latin typeface="Calibri" pitchFamily="34" charset="0"/>
            </a:endParaRPr>
          </a:p>
          <a:p>
            <a:r>
              <a:rPr lang="en-US" sz="1400" dirty="0">
                <a:latin typeface="Calibri" pitchFamily="34" charset="0"/>
              </a:rPr>
              <a:t>Auto </a:t>
            </a:r>
            <a:r>
              <a:rPr lang="en-US" sz="1400" dirty="0" smtClean="0">
                <a:latin typeface="Calibri" pitchFamily="34" charset="0"/>
              </a:rPr>
              <a:t>Tech</a:t>
            </a:r>
          </a:p>
          <a:p>
            <a:r>
              <a:rPr lang="en-US" sz="1400" dirty="0" smtClean="0">
                <a:latin typeface="Calibri" pitchFamily="34" charset="0"/>
              </a:rPr>
              <a:t>Web Design</a:t>
            </a:r>
            <a:endParaRPr lang="en-US" sz="1400" dirty="0">
              <a:latin typeface="Calibri" pitchFamily="34" charset="0"/>
            </a:endParaRPr>
          </a:p>
          <a:p>
            <a:endParaRPr lang="en-US" sz="1200" dirty="0">
              <a:solidFill>
                <a:srgbClr val="FF0000"/>
              </a:solidFill>
              <a:latin typeface="Calibri" pitchFamily="34" charset="0"/>
            </a:endParaRPr>
          </a:p>
        </p:txBody>
      </p:sp>
      <p:sp>
        <p:nvSpPr>
          <p:cNvPr id="5" name="TextBox 4"/>
          <p:cNvSpPr txBox="1"/>
          <p:nvPr/>
        </p:nvSpPr>
        <p:spPr>
          <a:xfrm>
            <a:off x="1905000" y="5176736"/>
            <a:ext cx="2514600" cy="1384995"/>
          </a:xfrm>
          <a:prstGeom prst="rect">
            <a:avLst/>
          </a:prstGeom>
          <a:noFill/>
          <a:ln>
            <a:noFill/>
          </a:ln>
        </p:spPr>
        <p:style>
          <a:lnRef idx="2">
            <a:schemeClr val="accent5"/>
          </a:lnRef>
          <a:fillRef idx="1">
            <a:schemeClr val="lt1"/>
          </a:fillRef>
          <a:effectRef idx="0">
            <a:schemeClr val="accent5"/>
          </a:effectRef>
          <a:fontRef idx="minor">
            <a:schemeClr val="dk1"/>
          </a:fontRef>
        </p:style>
        <p:txBody>
          <a:bodyPr wrap="square">
            <a:spAutoFit/>
          </a:bodyPr>
          <a:lstStyle/>
          <a:p>
            <a:r>
              <a:rPr lang="en-US" sz="1400" dirty="0" smtClean="0">
                <a:solidFill>
                  <a:schemeClr val="tx1"/>
                </a:solidFill>
                <a:cs typeface="Arial" charset="0"/>
              </a:rPr>
              <a:t>Animation</a:t>
            </a:r>
            <a:endParaRPr lang="en-US" sz="1400" dirty="0">
              <a:solidFill>
                <a:schemeClr val="tx1"/>
              </a:solidFill>
              <a:cs typeface="Arial" charset="0"/>
            </a:endParaRPr>
          </a:p>
          <a:p>
            <a:r>
              <a:rPr lang="en-US" sz="1400" dirty="0">
                <a:solidFill>
                  <a:schemeClr val="tx1"/>
                </a:solidFill>
                <a:cs typeface="Arial" charset="0"/>
              </a:rPr>
              <a:t>Introduction to Sports</a:t>
            </a:r>
          </a:p>
          <a:p>
            <a:r>
              <a:rPr lang="en-US" sz="1400" dirty="0">
                <a:solidFill>
                  <a:schemeClr val="tx1"/>
                </a:solidFill>
                <a:cs typeface="Arial" charset="0"/>
              </a:rPr>
              <a:t> Medicine</a:t>
            </a:r>
          </a:p>
          <a:p>
            <a:r>
              <a:rPr lang="en-US" sz="1400" dirty="0">
                <a:solidFill>
                  <a:schemeClr val="tx1"/>
                </a:solidFill>
                <a:cs typeface="Arial" charset="0"/>
              </a:rPr>
              <a:t>Sports Medicine I and II</a:t>
            </a:r>
          </a:p>
          <a:p>
            <a:r>
              <a:rPr lang="en-US" sz="1400" dirty="0">
                <a:solidFill>
                  <a:schemeClr val="tx1"/>
                </a:solidFill>
                <a:cs typeface="Arial" charset="0"/>
              </a:rPr>
              <a:t>Digital Photography II</a:t>
            </a:r>
          </a:p>
          <a:p>
            <a:r>
              <a:rPr lang="en-US" sz="1400" dirty="0">
                <a:solidFill>
                  <a:schemeClr val="tx1"/>
                </a:solidFill>
                <a:cs typeface="Arial" charset="0"/>
              </a:rPr>
              <a:t>Publications I (Yearbook 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extBox 8"/>
          <p:cNvSpPr txBox="1">
            <a:spLocks noChangeArrowheads="1"/>
          </p:cNvSpPr>
          <p:nvPr/>
        </p:nvSpPr>
        <p:spPr bwMode="auto">
          <a:xfrm>
            <a:off x="2743200" y="363538"/>
            <a:ext cx="5811838" cy="769937"/>
          </a:xfrm>
          <a:prstGeom prst="rect">
            <a:avLst/>
          </a:prstGeom>
          <a:noFill/>
          <a:ln w="9525">
            <a:noFill/>
            <a:miter lim="800000"/>
            <a:headEnd/>
            <a:tailEnd/>
          </a:ln>
        </p:spPr>
        <p:txBody>
          <a:bodyPr>
            <a:spAutoFit/>
          </a:bodyPr>
          <a:lstStyle/>
          <a:p>
            <a:r>
              <a:rPr lang="en-US" sz="4400" dirty="0">
                <a:latin typeface="Calibri" pitchFamily="34" charset="0"/>
              </a:rPr>
              <a:t>Courses Offered at JHS</a:t>
            </a:r>
            <a:endParaRPr lang="en-US" dirty="0">
              <a:latin typeface="Calibri" pitchFamily="34" charset="0"/>
            </a:endParaRPr>
          </a:p>
        </p:txBody>
      </p:sp>
      <p:sp>
        <p:nvSpPr>
          <p:cNvPr id="10" name="Rounded Rectangle 9"/>
          <p:cNvSpPr/>
          <p:nvPr/>
        </p:nvSpPr>
        <p:spPr>
          <a:xfrm>
            <a:off x="247650" y="142875"/>
            <a:ext cx="2476500" cy="1212850"/>
          </a:xfrm>
          <a:prstGeom prst="roundRect">
            <a:avLst/>
          </a:prstGeom>
          <a:solidFill>
            <a:schemeClr val="accent1">
              <a:lumMod val="75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6000" dirty="0">
                <a:solidFill>
                  <a:schemeClr val="bg1"/>
                </a:solidFill>
              </a:rPr>
              <a:t>What?</a:t>
            </a:r>
          </a:p>
        </p:txBody>
      </p:sp>
      <p:sp>
        <p:nvSpPr>
          <p:cNvPr id="11" name="Rounded Rectangle 10"/>
          <p:cNvSpPr/>
          <p:nvPr/>
        </p:nvSpPr>
        <p:spPr>
          <a:xfrm>
            <a:off x="228600" y="1447800"/>
            <a:ext cx="8686800" cy="1676400"/>
          </a:xfrm>
          <a:prstGeom prst="roundRect">
            <a:avLst/>
          </a:prstGeom>
          <a:solidFill>
            <a:schemeClr val="tx2">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dirty="0">
              <a:solidFill>
                <a:schemeClr val="tx1"/>
              </a:solidFill>
            </a:endParaRPr>
          </a:p>
        </p:txBody>
      </p:sp>
      <p:sp>
        <p:nvSpPr>
          <p:cNvPr id="21508" name="TextBox 11"/>
          <p:cNvSpPr txBox="1">
            <a:spLocks noChangeArrowheads="1"/>
          </p:cNvSpPr>
          <p:nvPr/>
        </p:nvSpPr>
        <p:spPr bwMode="auto">
          <a:xfrm>
            <a:off x="222250" y="1671638"/>
            <a:ext cx="2362200" cy="1200150"/>
          </a:xfrm>
          <a:prstGeom prst="rect">
            <a:avLst/>
          </a:prstGeom>
          <a:noFill/>
          <a:ln w="9525">
            <a:noFill/>
            <a:miter lim="800000"/>
            <a:headEnd/>
            <a:tailEnd/>
          </a:ln>
        </p:spPr>
        <p:txBody>
          <a:bodyPr>
            <a:spAutoFit/>
          </a:bodyPr>
          <a:lstStyle/>
          <a:p>
            <a:r>
              <a:rPr lang="en-US" sz="3600">
                <a:latin typeface="Calibri" pitchFamily="34" charset="0"/>
              </a:rPr>
              <a:t>Advanced</a:t>
            </a:r>
          </a:p>
          <a:p>
            <a:r>
              <a:rPr lang="en-US" sz="3600">
                <a:latin typeface="Calibri" pitchFamily="34" charset="0"/>
              </a:rPr>
              <a:t>Placement</a:t>
            </a:r>
          </a:p>
        </p:txBody>
      </p:sp>
      <p:sp>
        <p:nvSpPr>
          <p:cNvPr id="21509" name="TextBox 13"/>
          <p:cNvSpPr txBox="1">
            <a:spLocks noChangeArrowheads="1"/>
          </p:cNvSpPr>
          <p:nvPr/>
        </p:nvSpPr>
        <p:spPr bwMode="auto">
          <a:xfrm>
            <a:off x="4419600" y="1447800"/>
            <a:ext cx="2111375" cy="1774825"/>
          </a:xfrm>
          <a:prstGeom prst="rect">
            <a:avLst/>
          </a:prstGeom>
          <a:noFill/>
          <a:ln w="9525">
            <a:noFill/>
            <a:miter lim="800000"/>
            <a:headEnd/>
            <a:tailEnd/>
          </a:ln>
        </p:spPr>
        <p:txBody>
          <a:bodyPr wrap="none">
            <a:noAutofit/>
          </a:bodyPr>
          <a:lstStyle/>
          <a:p>
            <a:r>
              <a:rPr lang="en-US" sz="1400" b="1" dirty="0">
                <a:latin typeface="Calibri" pitchFamily="34" charset="0"/>
              </a:rPr>
              <a:t>AP Calculus </a:t>
            </a:r>
            <a:r>
              <a:rPr lang="en-US" sz="1400" b="1" dirty="0" smtClean="0">
                <a:latin typeface="Calibri" pitchFamily="34" charset="0"/>
              </a:rPr>
              <a:t>BC</a:t>
            </a:r>
            <a:endParaRPr lang="en-US" sz="1400" b="1" dirty="0">
              <a:latin typeface="Calibri" pitchFamily="34" charset="0"/>
            </a:endParaRPr>
          </a:p>
          <a:p>
            <a:r>
              <a:rPr lang="en-US" sz="1400" b="1" dirty="0">
                <a:latin typeface="Calibri" pitchFamily="34" charset="0"/>
              </a:rPr>
              <a:t>AP Statistics</a:t>
            </a:r>
          </a:p>
          <a:p>
            <a:r>
              <a:rPr lang="en-US" sz="1400" b="1" dirty="0">
                <a:latin typeface="Calibri" pitchFamily="34" charset="0"/>
              </a:rPr>
              <a:t>AP Biology</a:t>
            </a:r>
          </a:p>
          <a:p>
            <a:r>
              <a:rPr lang="en-US" sz="1400" b="1" dirty="0">
                <a:latin typeface="Calibri" pitchFamily="34" charset="0"/>
              </a:rPr>
              <a:t>AP </a:t>
            </a:r>
            <a:r>
              <a:rPr lang="en-US" sz="1400" b="1" dirty="0" smtClean="0">
                <a:latin typeface="Calibri" pitchFamily="34" charset="0"/>
              </a:rPr>
              <a:t>Chemistry</a:t>
            </a:r>
          </a:p>
          <a:p>
            <a:r>
              <a:rPr lang="en-US" sz="1400" b="1" dirty="0" smtClean="0">
                <a:latin typeface="Calibri" pitchFamily="34" charset="0"/>
              </a:rPr>
              <a:t>AP Environmental Science</a:t>
            </a:r>
          </a:p>
          <a:p>
            <a:r>
              <a:rPr lang="en-US" sz="1400" b="1" dirty="0" smtClean="0">
                <a:latin typeface="Calibri" pitchFamily="34" charset="0"/>
              </a:rPr>
              <a:t>AP Physics</a:t>
            </a:r>
          </a:p>
          <a:p>
            <a:r>
              <a:rPr lang="en-US" sz="1400" b="1" dirty="0" smtClean="0">
                <a:latin typeface="Calibri" pitchFamily="34" charset="0"/>
              </a:rPr>
              <a:t>AP Microeconomics</a:t>
            </a:r>
          </a:p>
          <a:p>
            <a:endParaRPr lang="en-US" dirty="0">
              <a:latin typeface="Calibri" pitchFamily="34" charset="0"/>
            </a:endParaRPr>
          </a:p>
        </p:txBody>
      </p:sp>
      <p:sp>
        <p:nvSpPr>
          <p:cNvPr id="21510" name="TextBox 15"/>
          <p:cNvSpPr txBox="1">
            <a:spLocks noChangeArrowheads="1"/>
          </p:cNvSpPr>
          <p:nvPr/>
        </p:nvSpPr>
        <p:spPr bwMode="auto">
          <a:xfrm>
            <a:off x="6512891" y="1486793"/>
            <a:ext cx="2237409" cy="1600438"/>
          </a:xfrm>
          <a:prstGeom prst="rect">
            <a:avLst/>
          </a:prstGeom>
          <a:noFill/>
          <a:ln w="9525">
            <a:noFill/>
            <a:miter lim="800000"/>
            <a:headEnd/>
            <a:tailEnd/>
          </a:ln>
        </p:spPr>
        <p:txBody>
          <a:bodyPr wrap="square">
            <a:spAutoFit/>
          </a:bodyPr>
          <a:lstStyle/>
          <a:p>
            <a:r>
              <a:rPr lang="en-US" sz="1400" b="1" dirty="0">
                <a:latin typeface="Calibri" pitchFamily="34" charset="0"/>
              </a:rPr>
              <a:t>AP Government and Politics: US</a:t>
            </a:r>
          </a:p>
          <a:p>
            <a:r>
              <a:rPr lang="en-US" sz="1400" b="1" dirty="0">
                <a:latin typeface="Calibri" pitchFamily="34" charset="0"/>
              </a:rPr>
              <a:t>AP </a:t>
            </a:r>
            <a:r>
              <a:rPr lang="en-US" sz="1400" b="1" dirty="0" smtClean="0">
                <a:latin typeface="Calibri" pitchFamily="34" charset="0"/>
              </a:rPr>
              <a:t>Psychology</a:t>
            </a:r>
          </a:p>
          <a:p>
            <a:r>
              <a:rPr lang="en-US" sz="1400" b="1" dirty="0" smtClean="0">
                <a:latin typeface="Calibri" pitchFamily="34" charset="0"/>
              </a:rPr>
              <a:t>AP Spanish Language</a:t>
            </a:r>
            <a:endParaRPr lang="en-US" sz="1400" b="1" dirty="0">
              <a:latin typeface="Calibri" pitchFamily="34" charset="0"/>
            </a:endParaRPr>
          </a:p>
          <a:p>
            <a:r>
              <a:rPr lang="en-US" sz="1400" b="1" dirty="0" smtClean="0">
                <a:latin typeface="Calibri" pitchFamily="34" charset="0"/>
              </a:rPr>
              <a:t> AP </a:t>
            </a:r>
            <a:r>
              <a:rPr lang="en-US" sz="1400" b="1" dirty="0">
                <a:latin typeface="Calibri" pitchFamily="34" charset="0"/>
              </a:rPr>
              <a:t>US History</a:t>
            </a:r>
          </a:p>
          <a:p>
            <a:r>
              <a:rPr lang="en-US" sz="1400" b="1" dirty="0" smtClean="0">
                <a:latin typeface="Calibri" pitchFamily="34" charset="0"/>
              </a:rPr>
              <a:t> AP </a:t>
            </a:r>
            <a:r>
              <a:rPr lang="en-US" sz="1400" b="1" dirty="0">
                <a:latin typeface="Calibri" pitchFamily="34" charset="0"/>
              </a:rPr>
              <a:t>World </a:t>
            </a:r>
            <a:r>
              <a:rPr lang="en-US" sz="1400" b="1" dirty="0" smtClean="0">
                <a:latin typeface="Calibri" pitchFamily="34" charset="0"/>
              </a:rPr>
              <a:t>History</a:t>
            </a:r>
          </a:p>
          <a:p>
            <a:r>
              <a:rPr lang="en-US" sz="1400" b="1" dirty="0" smtClean="0">
                <a:latin typeface="Calibri" pitchFamily="34" charset="0"/>
              </a:rPr>
              <a:t>AP Art 2</a:t>
            </a:r>
            <a:r>
              <a:rPr lang="en-US" sz="1400" b="1" baseline="30000" dirty="0" smtClean="0">
                <a:latin typeface="Calibri" pitchFamily="34" charset="0"/>
              </a:rPr>
              <a:t>nd</a:t>
            </a:r>
            <a:r>
              <a:rPr lang="en-US" sz="1400" b="1" dirty="0" smtClean="0">
                <a:latin typeface="Calibri" pitchFamily="34" charset="0"/>
              </a:rPr>
              <a:t>/3rd</a:t>
            </a:r>
            <a:endParaRPr lang="en-US" sz="1400" b="1" dirty="0">
              <a:latin typeface="Calibri" pitchFamily="34" charset="0"/>
            </a:endParaRPr>
          </a:p>
        </p:txBody>
      </p:sp>
      <p:sp>
        <p:nvSpPr>
          <p:cNvPr id="3" name="Content Placeholder 2"/>
          <p:cNvSpPr>
            <a:spLocks noGrp="1"/>
          </p:cNvSpPr>
          <p:nvPr>
            <p:ph idx="1"/>
          </p:nvPr>
        </p:nvSpPr>
        <p:spPr>
          <a:xfrm>
            <a:off x="2362200" y="1447801"/>
            <a:ext cx="2590800" cy="1676400"/>
          </a:xfrm>
          <a:noFill/>
          <a:ln>
            <a:noFill/>
          </a:ln>
        </p:spPr>
        <p:style>
          <a:lnRef idx="2">
            <a:schemeClr val="accent5"/>
          </a:lnRef>
          <a:fillRef idx="1">
            <a:schemeClr val="lt1"/>
          </a:fillRef>
          <a:effectRef idx="0">
            <a:schemeClr val="accent5"/>
          </a:effectRef>
          <a:fontRef idx="minor">
            <a:schemeClr val="dk1"/>
          </a:fontRef>
        </p:style>
        <p:txBody>
          <a:bodyPr rtlCol="0">
            <a:noAutofit/>
          </a:bodyPr>
          <a:lstStyle/>
          <a:p>
            <a:pPr marL="0" indent="0" fontAlgn="auto">
              <a:spcAft>
                <a:spcPts val="0"/>
              </a:spcAft>
              <a:buFont typeface="Arial" pitchFamily="34" charset="0"/>
              <a:buNone/>
              <a:defRPr/>
            </a:pPr>
            <a:r>
              <a:rPr lang="en-US" sz="1400" b="1" dirty="0" smtClean="0">
                <a:latin typeface="Calibri" panose="020F0502020204030204" pitchFamily="34" charset="0"/>
                <a:cs typeface="Calibri" panose="020F0502020204030204" pitchFamily="34" charset="0"/>
              </a:rPr>
              <a:t>AP English Language and Composition</a:t>
            </a:r>
          </a:p>
          <a:p>
            <a:pPr marL="0" indent="0" fontAlgn="auto">
              <a:spcAft>
                <a:spcPts val="0"/>
              </a:spcAft>
              <a:buFont typeface="Arial" pitchFamily="34" charset="0"/>
              <a:buNone/>
              <a:defRPr/>
            </a:pPr>
            <a:r>
              <a:rPr lang="en-US" sz="1400" b="1" dirty="0" smtClean="0">
                <a:latin typeface="Calibri" panose="020F0502020204030204" pitchFamily="34" charset="0"/>
                <a:cs typeface="Calibri" panose="020F0502020204030204" pitchFamily="34" charset="0"/>
              </a:rPr>
              <a:t>AP English Literature and Composition</a:t>
            </a:r>
          </a:p>
          <a:p>
            <a:pPr marL="0" indent="0" fontAlgn="auto">
              <a:spcAft>
                <a:spcPts val="0"/>
              </a:spcAft>
              <a:buFont typeface="Arial" pitchFamily="34" charset="0"/>
              <a:buNone/>
              <a:defRPr/>
            </a:pPr>
            <a:r>
              <a:rPr lang="en-US" sz="1400" b="1" dirty="0" smtClean="0">
                <a:latin typeface="Calibri" panose="020F0502020204030204" pitchFamily="34" charset="0"/>
                <a:cs typeface="Calibri" panose="020F0502020204030204" pitchFamily="34" charset="0"/>
              </a:rPr>
              <a:t>AP Studio Art</a:t>
            </a:r>
          </a:p>
          <a:p>
            <a:pPr marL="0" indent="0" fontAlgn="auto">
              <a:spcAft>
                <a:spcPts val="0"/>
              </a:spcAft>
              <a:buFont typeface="Arial" pitchFamily="34" charset="0"/>
              <a:buNone/>
              <a:defRPr/>
            </a:pPr>
            <a:r>
              <a:rPr lang="en-US" sz="1400" b="1" dirty="0" smtClean="0">
                <a:latin typeface="Calibri" panose="020F0502020204030204" pitchFamily="34" charset="0"/>
                <a:cs typeface="Calibri" panose="020F0502020204030204" pitchFamily="34" charset="0"/>
              </a:rPr>
              <a:t>AP Calculus AB</a:t>
            </a:r>
          </a:p>
          <a:p>
            <a:pPr marL="0" indent="0" fontAlgn="auto">
              <a:spcAft>
                <a:spcPts val="0"/>
              </a:spcAft>
              <a:buFont typeface="Arial" pitchFamily="34" charset="0"/>
              <a:buNone/>
              <a:defRPr/>
            </a:pPr>
            <a:r>
              <a:rPr lang="en-US" sz="1400" b="1" dirty="0" smtClean="0">
                <a:latin typeface="Calibri" panose="020F0502020204030204" pitchFamily="34" charset="0"/>
                <a:cs typeface="Calibri" panose="020F0502020204030204" pitchFamily="34" charset="0"/>
              </a:rPr>
              <a:t>AP Computer Science</a:t>
            </a:r>
          </a:p>
          <a:p>
            <a:pPr marL="0" indent="0" fontAlgn="auto">
              <a:spcAft>
                <a:spcPts val="0"/>
              </a:spcAft>
              <a:buFont typeface="Arial" pitchFamily="34" charset="0"/>
              <a:buNone/>
              <a:defRPr/>
            </a:pPr>
            <a:endParaRPr lang="en-US" sz="1600" b="1" dirty="0" smtClean="0"/>
          </a:p>
        </p:txBody>
      </p:sp>
      <p:sp>
        <p:nvSpPr>
          <p:cNvPr id="17" name="Rounded Rectangle 16"/>
          <p:cNvSpPr/>
          <p:nvPr/>
        </p:nvSpPr>
        <p:spPr>
          <a:xfrm>
            <a:off x="258763" y="3222625"/>
            <a:ext cx="8686800" cy="1676400"/>
          </a:xfrm>
          <a:prstGeom prst="roundRect">
            <a:avLst/>
          </a:prstGeom>
          <a:solidFill>
            <a:schemeClr val="tx2">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dirty="0">
              <a:solidFill>
                <a:schemeClr val="tx1"/>
              </a:solidFill>
            </a:endParaRPr>
          </a:p>
        </p:txBody>
      </p:sp>
      <p:sp>
        <p:nvSpPr>
          <p:cNvPr id="18" name="Rounded Rectangle 17"/>
          <p:cNvSpPr/>
          <p:nvPr/>
        </p:nvSpPr>
        <p:spPr>
          <a:xfrm>
            <a:off x="249238" y="5033963"/>
            <a:ext cx="8686800" cy="1676400"/>
          </a:xfrm>
          <a:prstGeom prst="roundRect">
            <a:avLst/>
          </a:prstGeom>
          <a:solidFill>
            <a:schemeClr val="tx2">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dirty="0">
              <a:solidFill>
                <a:schemeClr val="tx1"/>
              </a:solidFill>
            </a:endParaRPr>
          </a:p>
        </p:txBody>
      </p:sp>
      <p:sp>
        <p:nvSpPr>
          <p:cNvPr id="21514" name="TextBox 18"/>
          <p:cNvSpPr txBox="1">
            <a:spLocks noChangeArrowheads="1"/>
          </p:cNvSpPr>
          <p:nvPr/>
        </p:nvSpPr>
        <p:spPr bwMode="auto">
          <a:xfrm>
            <a:off x="298450" y="3460750"/>
            <a:ext cx="2381250" cy="1200150"/>
          </a:xfrm>
          <a:prstGeom prst="rect">
            <a:avLst/>
          </a:prstGeom>
          <a:noFill/>
          <a:ln w="9525">
            <a:noFill/>
            <a:miter lim="800000"/>
            <a:headEnd/>
            <a:tailEnd/>
          </a:ln>
        </p:spPr>
        <p:txBody>
          <a:bodyPr>
            <a:spAutoFit/>
          </a:bodyPr>
          <a:lstStyle/>
          <a:p>
            <a:r>
              <a:rPr lang="en-US" sz="3600" dirty="0">
                <a:latin typeface="Calibri" pitchFamily="34" charset="0"/>
              </a:rPr>
              <a:t>College In High School</a:t>
            </a:r>
          </a:p>
        </p:txBody>
      </p:sp>
      <p:sp>
        <p:nvSpPr>
          <p:cNvPr id="21515" name="TextBox 19"/>
          <p:cNvSpPr txBox="1">
            <a:spLocks noChangeArrowheads="1"/>
          </p:cNvSpPr>
          <p:nvPr/>
        </p:nvSpPr>
        <p:spPr bwMode="auto">
          <a:xfrm>
            <a:off x="2762250" y="4129088"/>
            <a:ext cx="3681521" cy="369332"/>
          </a:xfrm>
          <a:prstGeom prst="rect">
            <a:avLst/>
          </a:prstGeom>
          <a:noFill/>
          <a:ln w="9525">
            <a:noFill/>
            <a:miter lim="800000"/>
            <a:headEnd/>
            <a:tailEnd/>
          </a:ln>
        </p:spPr>
        <p:txBody>
          <a:bodyPr wrap="none">
            <a:spAutoFit/>
          </a:bodyPr>
          <a:lstStyle/>
          <a:p>
            <a:r>
              <a:rPr lang="en-US" dirty="0">
                <a:latin typeface="Calibri" pitchFamily="34" charset="0"/>
              </a:rPr>
              <a:t>UW IT Computer Science </a:t>
            </a:r>
            <a:r>
              <a:rPr lang="en-US" dirty="0" smtClean="0">
                <a:latin typeface="Calibri" pitchFamily="34" charset="0"/>
              </a:rPr>
              <a:t>Engineering</a:t>
            </a:r>
            <a:endParaRPr lang="en-US" dirty="0">
              <a:latin typeface="Calibri" pitchFamily="34" charset="0"/>
            </a:endParaRPr>
          </a:p>
        </p:txBody>
      </p:sp>
      <p:sp>
        <p:nvSpPr>
          <p:cNvPr id="21516" name="TextBox 20"/>
          <p:cNvSpPr txBox="1">
            <a:spLocks noChangeArrowheads="1"/>
          </p:cNvSpPr>
          <p:nvPr/>
        </p:nvSpPr>
        <p:spPr bwMode="auto">
          <a:xfrm>
            <a:off x="4902200" y="3255963"/>
            <a:ext cx="4013200" cy="646112"/>
          </a:xfrm>
          <a:prstGeom prst="rect">
            <a:avLst/>
          </a:prstGeom>
          <a:noFill/>
          <a:ln w="9525">
            <a:noFill/>
            <a:miter lim="800000"/>
            <a:headEnd/>
            <a:tailEnd/>
          </a:ln>
        </p:spPr>
        <p:txBody>
          <a:bodyPr wrap="none">
            <a:spAutoFit/>
          </a:bodyPr>
          <a:lstStyle/>
          <a:p>
            <a:r>
              <a:rPr lang="en-US">
                <a:latin typeface="Calibri" pitchFamily="34" charset="0"/>
              </a:rPr>
              <a:t>ECC English (Literature and Composition)</a:t>
            </a:r>
          </a:p>
          <a:p>
            <a:r>
              <a:rPr lang="en-US">
                <a:latin typeface="Calibri" pitchFamily="34" charset="0"/>
              </a:rPr>
              <a:t>UW English (Literature and Exposition)</a:t>
            </a:r>
          </a:p>
        </p:txBody>
      </p:sp>
      <p:sp>
        <p:nvSpPr>
          <p:cNvPr id="21517" name="TextBox 21"/>
          <p:cNvSpPr txBox="1">
            <a:spLocks noChangeArrowheads="1"/>
          </p:cNvSpPr>
          <p:nvPr/>
        </p:nvSpPr>
        <p:spPr bwMode="auto">
          <a:xfrm>
            <a:off x="2755900" y="3257550"/>
            <a:ext cx="1338263" cy="923925"/>
          </a:xfrm>
          <a:prstGeom prst="rect">
            <a:avLst/>
          </a:prstGeom>
          <a:noFill/>
          <a:ln w="9525">
            <a:noFill/>
            <a:miter lim="800000"/>
            <a:headEnd/>
            <a:tailEnd/>
          </a:ln>
        </p:spPr>
        <p:txBody>
          <a:bodyPr wrap="none">
            <a:spAutoFit/>
          </a:bodyPr>
          <a:lstStyle/>
          <a:p>
            <a:r>
              <a:rPr lang="en-US">
                <a:latin typeface="Calibri" pitchFamily="34" charset="0"/>
              </a:rPr>
              <a:t>Pre-Calculus</a:t>
            </a:r>
          </a:p>
          <a:p>
            <a:r>
              <a:rPr lang="en-US">
                <a:latin typeface="Calibri" pitchFamily="34" charset="0"/>
              </a:rPr>
              <a:t>Calculus</a:t>
            </a:r>
          </a:p>
          <a:p>
            <a:r>
              <a:rPr lang="en-US">
                <a:latin typeface="Calibri" pitchFamily="34" charset="0"/>
              </a:rPr>
              <a:t>Statistics</a:t>
            </a:r>
          </a:p>
        </p:txBody>
      </p:sp>
      <p:sp>
        <p:nvSpPr>
          <p:cNvPr id="4" name="TextBox 3"/>
          <p:cNvSpPr txBox="1"/>
          <p:nvPr/>
        </p:nvSpPr>
        <p:spPr>
          <a:xfrm>
            <a:off x="6684963" y="3854450"/>
            <a:ext cx="2065337" cy="923925"/>
          </a:xfrm>
          <a:prstGeom prst="rect">
            <a:avLst/>
          </a:prstGeom>
          <a:noFill/>
          <a:ln>
            <a:noFill/>
          </a:ln>
        </p:spPr>
        <p:style>
          <a:lnRef idx="2">
            <a:schemeClr val="accent5"/>
          </a:lnRef>
          <a:fillRef idx="1">
            <a:schemeClr val="lt1"/>
          </a:fillRef>
          <a:effectRef idx="0">
            <a:schemeClr val="accent5"/>
          </a:effectRef>
          <a:fontRef idx="minor">
            <a:schemeClr val="dk1"/>
          </a:fontRef>
        </p:style>
        <p:txBody>
          <a:bodyPr>
            <a:spAutoFit/>
          </a:bodyPr>
          <a:lstStyle/>
          <a:p>
            <a:pPr fontAlgn="auto">
              <a:spcBef>
                <a:spcPts val="0"/>
              </a:spcBef>
              <a:spcAft>
                <a:spcPts val="0"/>
              </a:spcAft>
              <a:defRPr/>
            </a:pPr>
            <a:r>
              <a:rPr lang="en-US" dirty="0"/>
              <a:t>French 2, 3 and 4</a:t>
            </a:r>
          </a:p>
          <a:p>
            <a:pPr fontAlgn="auto">
              <a:spcBef>
                <a:spcPts val="0"/>
              </a:spcBef>
              <a:spcAft>
                <a:spcPts val="0"/>
              </a:spcAft>
              <a:defRPr/>
            </a:pPr>
            <a:r>
              <a:rPr lang="en-US" dirty="0"/>
              <a:t>German 2, 3 and 4</a:t>
            </a:r>
          </a:p>
          <a:p>
            <a:pPr fontAlgn="auto">
              <a:spcBef>
                <a:spcPts val="0"/>
              </a:spcBef>
              <a:spcAft>
                <a:spcPts val="0"/>
              </a:spcAft>
              <a:defRPr/>
            </a:pPr>
            <a:r>
              <a:rPr lang="en-US" dirty="0"/>
              <a:t>Spanish 2, 3 and 4</a:t>
            </a:r>
          </a:p>
        </p:txBody>
      </p:sp>
      <p:sp>
        <p:nvSpPr>
          <p:cNvPr id="21519" name="TextBox 22"/>
          <p:cNvSpPr txBox="1">
            <a:spLocks noChangeArrowheads="1"/>
          </p:cNvSpPr>
          <p:nvPr/>
        </p:nvSpPr>
        <p:spPr bwMode="auto">
          <a:xfrm>
            <a:off x="260350" y="5181600"/>
            <a:ext cx="1295400" cy="1200150"/>
          </a:xfrm>
          <a:prstGeom prst="rect">
            <a:avLst/>
          </a:prstGeom>
          <a:noFill/>
          <a:ln w="9525">
            <a:noFill/>
            <a:miter lim="800000"/>
            <a:headEnd/>
            <a:tailEnd/>
          </a:ln>
        </p:spPr>
        <p:txBody>
          <a:bodyPr>
            <a:spAutoFit/>
          </a:bodyPr>
          <a:lstStyle/>
          <a:p>
            <a:r>
              <a:rPr lang="en-US" sz="3600">
                <a:latin typeface="Calibri" pitchFamily="34" charset="0"/>
              </a:rPr>
              <a:t>Tech</a:t>
            </a:r>
          </a:p>
          <a:p>
            <a:r>
              <a:rPr lang="en-US" sz="3600">
                <a:latin typeface="Calibri" pitchFamily="34" charset="0"/>
              </a:rPr>
              <a:t>Prep</a:t>
            </a:r>
          </a:p>
        </p:txBody>
      </p:sp>
      <p:sp>
        <p:nvSpPr>
          <p:cNvPr id="21522" name="TextBox 25"/>
          <p:cNvSpPr txBox="1">
            <a:spLocks noChangeArrowheads="1"/>
          </p:cNvSpPr>
          <p:nvPr/>
        </p:nvSpPr>
        <p:spPr bwMode="auto">
          <a:xfrm>
            <a:off x="6406534" y="5202194"/>
            <a:ext cx="2425344" cy="1384995"/>
          </a:xfrm>
          <a:prstGeom prst="rect">
            <a:avLst/>
          </a:prstGeom>
          <a:noFill/>
          <a:ln w="9525">
            <a:noFill/>
            <a:miter lim="800000"/>
            <a:headEnd/>
            <a:tailEnd/>
          </a:ln>
        </p:spPr>
        <p:txBody>
          <a:bodyPr wrap="none">
            <a:spAutoFit/>
          </a:bodyPr>
          <a:lstStyle/>
          <a:p>
            <a:r>
              <a:rPr lang="en-US" sz="1400" dirty="0">
                <a:latin typeface="Calibri" pitchFamily="34" charset="0"/>
              </a:rPr>
              <a:t>Introduction to Graphic Design</a:t>
            </a:r>
          </a:p>
          <a:p>
            <a:r>
              <a:rPr lang="en-US" sz="1400" dirty="0">
                <a:latin typeface="Calibri" pitchFamily="34" charset="0"/>
              </a:rPr>
              <a:t>Graphic Design I</a:t>
            </a:r>
          </a:p>
          <a:p>
            <a:r>
              <a:rPr lang="en-US" sz="1400" dirty="0">
                <a:latin typeface="Calibri" pitchFamily="34" charset="0"/>
              </a:rPr>
              <a:t>Graphic Design II</a:t>
            </a:r>
          </a:p>
          <a:p>
            <a:r>
              <a:rPr lang="en-US" sz="1400" dirty="0">
                <a:latin typeface="Calibri" pitchFamily="34" charset="0"/>
              </a:rPr>
              <a:t>Graphic Design </a:t>
            </a:r>
            <a:r>
              <a:rPr lang="en-US" sz="1400" dirty="0" smtClean="0">
                <a:latin typeface="Calibri" pitchFamily="34" charset="0"/>
              </a:rPr>
              <a:t>III</a:t>
            </a:r>
          </a:p>
          <a:p>
            <a:r>
              <a:rPr lang="en-US" sz="1400" dirty="0" smtClean="0">
                <a:latin typeface="Calibri" pitchFamily="34" charset="0"/>
              </a:rPr>
              <a:t>Sports Medicine I, II</a:t>
            </a:r>
          </a:p>
          <a:p>
            <a:r>
              <a:rPr lang="en-US" sz="1400" dirty="0" smtClean="0">
                <a:latin typeface="Calibri" pitchFamily="34" charset="0"/>
              </a:rPr>
              <a:t>Web Design</a:t>
            </a:r>
            <a:endParaRPr lang="en-US" sz="1400" dirty="0">
              <a:latin typeface="Calibri" pitchFamily="34" charset="0"/>
            </a:endParaRPr>
          </a:p>
        </p:txBody>
      </p:sp>
      <p:sp>
        <p:nvSpPr>
          <p:cNvPr id="21523" name="TextBox 26"/>
          <p:cNvSpPr txBox="1">
            <a:spLocks noChangeArrowheads="1"/>
          </p:cNvSpPr>
          <p:nvPr/>
        </p:nvSpPr>
        <p:spPr bwMode="auto">
          <a:xfrm>
            <a:off x="3512773" y="5046237"/>
            <a:ext cx="3505201" cy="1600438"/>
          </a:xfrm>
          <a:prstGeom prst="rect">
            <a:avLst/>
          </a:prstGeom>
          <a:noFill/>
          <a:ln w="9525">
            <a:noFill/>
            <a:miter lim="800000"/>
            <a:headEnd/>
            <a:tailEnd/>
          </a:ln>
        </p:spPr>
        <p:txBody>
          <a:bodyPr wrap="square">
            <a:spAutoFit/>
          </a:bodyPr>
          <a:lstStyle/>
          <a:p>
            <a:r>
              <a:rPr lang="en-US" sz="1400" dirty="0">
                <a:latin typeface="Calibri" pitchFamily="34" charset="0"/>
              </a:rPr>
              <a:t>Independent Living</a:t>
            </a:r>
          </a:p>
          <a:p>
            <a:r>
              <a:rPr lang="en-US" sz="1400" dirty="0">
                <a:latin typeface="Calibri" pitchFamily="34" charset="0"/>
              </a:rPr>
              <a:t>Career </a:t>
            </a:r>
            <a:r>
              <a:rPr lang="en-US" sz="1400" dirty="0" smtClean="0">
                <a:latin typeface="Calibri" pitchFamily="34" charset="0"/>
              </a:rPr>
              <a:t>Choices</a:t>
            </a:r>
          </a:p>
          <a:p>
            <a:r>
              <a:rPr lang="en-US" sz="1400" dirty="0">
                <a:latin typeface="Calibri" pitchFamily="34" charset="0"/>
              </a:rPr>
              <a:t>Computer </a:t>
            </a:r>
            <a:r>
              <a:rPr lang="en-US" sz="1400" dirty="0" smtClean="0">
                <a:latin typeface="Calibri" pitchFamily="34" charset="0"/>
              </a:rPr>
              <a:t>Applications:</a:t>
            </a:r>
          </a:p>
          <a:p>
            <a:r>
              <a:rPr lang="en-US" sz="1400" dirty="0" smtClean="0">
                <a:latin typeface="Calibri" pitchFamily="34" charset="0"/>
              </a:rPr>
              <a:t> Computer </a:t>
            </a:r>
            <a:r>
              <a:rPr lang="en-US" sz="1400" dirty="0">
                <a:latin typeface="Calibri" pitchFamily="34" charset="0"/>
              </a:rPr>
              <a:t>Literacy</a:t>
            </a:r>
          </a:p>
          <a:p>
            <a:r>
              <a:rPr lang="en-US" sz="1400" dirty="0">
                <a:latin typeface="Calibri" pitchFamily="34" charset="0"/>
              </a:rPr>
              <a:t>Computer Applications</a:t>
            </a:r>
            <a:r>
              <a:rPr lang="en-US" sz="1400" dirty="0" smtClean="0">
                <a:latin typeface="Calibri" pitchFamily="34" charset="0"/>
              </a:rPr>
              <a:t>:</a:t>
            </a:r>
          </a:p>
          <a:p>
            <a:r>
              <a:rPr lang="en-US" sz="1400" dirty="0" smtClean="0">
                <a:latin typeface="Calibri" pitchFamily="34" charset="0"/>
              </a:rPr>
              <a:t> PowerPoint</a:t>
            </a:r>
            <a:endParaRPr lang="en-US" sz="1400" dirty="0">
              <a:latin typeface="Calibri" pitchFamily="34" charset="0"/>
            </a:endParaRPr>
          </a:p>
          <a:p>
            <a:endParaRPr lang="en-US" sz="1400" dirty="0">
              <a:latin typeface="Calibri" pitchFamily="34" charset="0"/>
            </a:endParaRPr>
          </a:p>
        </p:txBody>
      </p:sp>
      <p:sp>
        <p:nvSpPr>
          <p:cNvPr id="5" name="TextBox 4"/>
          <p:cNvSpPr txBox="1"/>
          <p:nvPr/>
        </p:nvSpPr>
        <p:spPr>
          <a:xfrm>
            <a:off x="1633173" y="5173362"/>
            <a:ext cx="1879600" cy="1169551"/>
          </a:xfrm>
          <a:prstGeom prst="rect">
            <a:avLst/>
          </a:prstGeom>
          <a:noFill/>
          <a:ln>
            <a:noFill/>
          </a:ln>
        </p:spPr>
        <p:style>
          <a:lnRef idx="2">
            <a:schemeClr val="accent5"/>
          </a:lnRef>
          <a:fillRef idx="1">
            <a:schemeClr val="lt1"/>
          </a:fillRef>
          <a:effectRef idx="0">
            <a:schemeClr val="accent5"/>
          </a:effectRef>
          <a:fontRef idx="minor">
            <a:schemeClr val="dk1"/>
          </a:fontRef>
        </p:style>
        <p:txBody>
          <a:bodyPr>
            <a:spAutoFit/>
          </a:bodyPr>
          <a:lstStyle/>
          <a:p>
            <a:r>
              <a:rPr lang="en-US" sz="1400" dirty="0" smtClean="0">
                <a:solidFill>
                  <a:schemeClr val="tx1"/>
                </a:solidFill>
                <a:cs typeface="Arial" charset="0"/>
              </a:rPr>
              <a:t>Introduction </a:t>
            </a:r>
            <a:r>
              <a:rPr lang="en-US" sz="1400" dirty="0">
                <a:solidFill>
                  <a:schemeClr val="tx1"/>
                </a:solidFill>
                <a:cs typeface="Arial" charset="0"/>
              </a:rPr>
              <a:t>to Sports</a:t>
            </a:r>
          </a:p>
          <a:p>
            <a:r>
              <a:rPr lang="en-US" sz="1400" dirty="0">
                <a:solidFill>
                  <a:schemeClr val="tx1"/>
                </a:solidFill>
                <a:cs typeface="Arial" charset="0"/>
              </a:rPr>
              <a:t> Medicine</a:t>
            </a:r>
          </a:p>
          <a:p>
            <a:r>
              <a:rPr lang="en-US" sz="1400" dirty="0" smtClean="0">
                <a:solidFill>
                  <a:schemeClr val="tx1"/>
                </a:solidFill>
                <a:cs typeface="Arial" charset="0"/>
              </a:rPr>
              <a:t>Digital </a:t>
            </a:r>
            <a:r>
              <a:rPr lang="en-US" sz="1400" dirty="0">
                <a:solidFill>
                  <a:schemeClr val="tx1"/>
                </a:solidFill>
                <a:cs typeface="Arial" charset="0"/>
              </a:rPr>
              <a:t>Photography II</a:t>
            </a:r>
          </a:p>
          <a:p>
            <a:r>
              <a:rPr lang="en-US" sz="1400" dirty="0">
                <a:solidFill>
                  <a:schemeClr val="tx1"/>
                </a:solidFill>
                <a:cs typeface="Arial" charset="0"/>
              </a:rPr>
              <a:t>Publications I (Yearbook I)</a:t>
            </a:r>
          </a:p>
        </p:txBody>
      </p:sp>
    </p:spTree>
    <p:extLst>
      <p:ext uri="{BB962C8B-B14F-4D97-AF65-F5344CB8AC3E}">
        <p14:creationId xmlns:p14="http://schemas.microsoft.com/office/powerpoint/2010/main" val="4166951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extBox 8"/>
          <p:cNvSpPr txBox="1">
            <a:spLocks noChangeArrowheads="1"/>
          </p:cNvSpPr>
          <p:nvPr/>
        </p:nvSpPr>
        <p:spPr bwMode="auto">
          <a:xfrm>
            <a:off x="2743200" y="363538"/>
            <a:ext cx="5811838" cy="769937"/>
          </a:xfrm>
          <a:prstGeom prst="rect">
            <a:avLst/>
          </a:prstGeom>
          <a:noFill/>
          <a:ln w="9525">
            <a:noFill/>
            <a:miter lim="800000"/>
            <a:headEnd/>
            <a:tailEnd/>
          </a:ln>
        </p:spPr>
        <p:txBody>
          <a:bodyPr>
            <a:spAutoFit/>
          </a:bodyPr>
          <a:lstStyle/>
          <a:p>
            <a:r>
              <a:rPr lang="en-US" sz="4400" dirty="0">
                <a:latin typeface="Calibri" pitchFamily="34" charset="0"/>
              </a:rPr>
              <a:t>Courses Offered at </a:t>
            </a:r>
            <a:r>
              <a:rPr lang="en-US" sz="4400" dirty="0" smtClean="0">
                <a:latin typeface="Calibri" pitchFamily="34" charset="0"/>
              </a:rPr>
              <a:t>EHS</a:t>
            </a:r>
            <a:endParaRPr lang="en-US" dirty="0">
              <a:latin typeface="Calibri" pitchFamily="34" charset="0"/>
            </a:endParaRPr>
          </a:p>
        </p:txBody>
      </p:sp>
      <p:sp>
        <p:nvSpPr>
          <p:cNvPr id="10" name="Rounded Rectangle 9"/>
          <p:cNvSpPr/>
          <p:nvPr/>
        </p:nvSpPr>
        <p:spPr>
          <a:xfrm>
            <a:off x="247650" y="142875"/>
            <a:ext cx="2476500" cy="1212850"/>
          </a:xfrm>
          <a:prstGeom prst="roundRect">
            <a:avLst/>
          </a:prstGeom>
          <a:solidFill>
            <a:schemeClr val="accent1">
              <a:lumMod val="75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6000" dirty="0">
                <a:solidFill>
                  <a:schemeClr val="bg1"/>
                </a:solidFill>
              </a:rPr>
              <a:t>What?</a:t>
            </a:r>
          </a:p>
        </p:txBody>
      </p:sp>
      <p:sp>
        <p:nvSpPr>
          <p:cNvPr id="11" name="Rounded Rectangle 10"/>
          <p:cNvSpPr/>
          <p:nvPr/>
        </p:nvSpPr>
        <p:spPr>
          <a:xfrm>
            <a:off x="228600" y="1447800"/>
            <a:ext cx="8686800" cy="1676400"/>
          </a:xfrm>
          <a:prstGeom prst="roundRect">
            <a:avLst/>
          </a:prstGeom>
          <a:solidFill>
            <a:schemeClr val="tx2">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dirty="0">
              <a:solidFill>
                <a:schemeClr val="tx1"/>
              </a:solidFill>
            </a:endParaRPr>
          </a:p>
        </p:txBody>
      </p:sp>
      <p:sp>
        <p:nvSpPr>
          <p:cNvPr id="21508" name="TextBox 11"/>
          <p:cNvSpPr txBox="1">
            <a:spLocks noChangeArrowheads="1"/>
          </p:cNvSpPr>
          <p:nvPr/>
        </p:nvSpPr>
        <p:spPr bwMode="auto">
          <a:xfrm>
            <a:off x="222250" y="1671638"/>
            <a:ext cx="2362200" cy="1200150"/>
          </a:xfrm>
          <a:prstGeom prst="rect">
            <a:avLst/>
          </a:prstGeom>
          <a:noFill/>
          <a:ln w="9525">
            <a:noFill/>
            <a:miter lim="800000"/>
            <a:headEnd/>
            <a:tailEnd/>
          </a:ln>
        </p:spPr>
        <p:txBody>
          <a:bodyPr>
            <a:spAutoFit/>
          </a:bodyPr>
          <a:lstStyle/>
          <a:p>
            <a:r>
              <a:rPr lang="en-US" sz="3600">
                <a:latin typeface="Calibri" pitchFamily="34" charset="0"/>
              </a:rPr>
              <a:t>Advanced</a:t>
            </a:r>
          </a:p>
          <a:p>
            <a:r>
              <a:rPr lang="en-US" sz="3600">
                <a:latin typeface="Calibri" pitchFamily="34" charset="0"/>
              </a:rPr>
              <a:t>Placement</a:t>
            </a:r>
          </a:p>
        </p:txBody>
      </p:sp>
      <p:sp>
        <p:nvSpPr>
          <p:cNvPr id="21509" name="TextBox 13"/>
          <p:cNvSpPr txBox="1">
            <a:spLocks noChangeArrowheads="1"/>
          </p:cNvSpPr>
          <p:nvPr/>
        </p:nvSpPr>
        <p:spPr bwMode="auto">
          <a:xfrm>
            <a:off x="4863487" y="1563388"/>
            <a:ext cx="1571264" cy="1477328"/>
          </a:xfrm>
          <a:prstGeom prst="rect">
            <a:avLst/>
          </a:prstGeom>
          <a:noFill/>
          <a:ln w="9525">
            <a:noFill/>
            <a:miter lim="800000"/>
            <a:headEnd/>
            <a:tailEnd/>
          </a:ln>
        </p:spPr>
        <p:txBody>
          <a:bodyPr wrap="none">
            <a:spAutoFit/>
          </a:bodyPr>
          <a:lstStyle/>
          <a:p>
            <a:r>
              <a:rPr lang="en-US" dirty="0">
                <a:latin typeface="Calibri" pitchFamily="34" charset="0"/>
              </a:rPr>
              <a:t>AP Calculus AB</a:t>
            </a:r>
          </a:p>
          <a:p>
            <a:r>
              <a:rPr lang="en-US" dirty="0">
                <a:latin typeface="Calibri" pitchFamily="34" charset="0"/>
              </a:rPr>
              <a:t>AP Statistics</a:t>
            </a:r>
          </a:p>
          <a:p>
            <a:r>
              <a:rPr lang="en-US" dirty="0" smtClean="0">
                <a:latin typeface="Calibri" pitchFamily="34" charset="0"/>
              </a:rPr>
              <a:t>AP Chemistry</a:t>
            </a:r>
          </a:p>
          <a:p>
            <a:r>
              <a:rPr lang="en-US" dirty="0" smtClean="0">
                <a:latin typeface="Calibri" pitchFamily="34" charset="0"/>
              </a:rPr>
              <a:t>AP Human </a:t>
            </a:r>
          </a:p>
          <a:p>
            <a:r>
              <a:rPr lang="en-US" dirty="0" smtClean="0">
                <a:latin typeface="Calibri" pitchFamily="34" charset="0"/>
              </a:rPr>
              <a:t>Geography</a:t>
            </a:r>
            <a:endParaRPr lang="en-US" dirty="0">
              <a:latin typeface="Calibri" pitchFamily="34" charset="0"/>
            </a:endParaRPr>
          </a:p>
        </p:txBody>
      </p:sp>
      <p:sp>
        <p:nvSpPr>
          <p:cNvPr id="21510" name="TextBox 15"/>
          <p:cNvSpPr txBox="1">
            <a:spLocks noChangeArrowheads="1"/>
          </p:cNvSpPr>
          <p:nvPr/>
        </p:nvSpPr>
        <p:spPr bwMode="auto">
          <a:xfrm>
            <a:off x="6530975" y="1547813"/>
            <a:ext cx="2176463" cy="1200329"/>
          </a:xfrm>
          <a:prstGeom prst="rect">
            <a:avLst/>
          </a:prstGeom>
          <a:noFill/>
          <a:ln w="9525">
            <a:noFill/>
            <a:miter lim="800000"/>
            <a:headEnd/>
            <a:tailEnd/>
          </a:ln>
        </p:spPr>
        <p:txBody>
          <a:bodyPr>
            <a:spAutoFit/>
          </a:bodyPr>
          <a:lstStyle/>
          <a:p>
            <a:r>
              <a:rPr lang="en-US" dirty="0">
                <a:latin typeface="Calibri" pitchFamily="34" charset="0"/>
              </a:rPr>
              <a:t>AP Government and Politics: US</a:t>
            </a:r>
          </a:p>
          <a:p>
            <a:r>
              <a:rPr lang="en-US" dirty="0" smtClean="0">
                <a:latin typeface="Calibri" pitchFamily="34" charset="0"/>
              </a:rPr>
              <a:t>AP </a:t>
            </a:r>
            <a:r>
              <a:rPr lang="en-US" dirty="0">
                <a:latin typeface="Calibri" pitchFamily="34" charset="0"/>
              </a:rPr>
              <a:t>US History</a:t>
            </a:r>
          </a:p>
          <a:p>
            <a:r>
              <a:rPr lang="en-US" dirty="0">
                <a:latin typeface="Calibri" pitchFamily="34" charset="0"/>
              </a:rPr>
              <a:t>AP World History</a:t>
            </a:r>
          </a:p>
        </p:txBody>
      </p:sp>
      <p:sp>
        <p:nvSpPr>
          <p:cNvPr id="3" name="Content Placeholder 2"/>
          <p:cNvSpPr>
            <a:spLocks noGrp="1"/>
          </p:cNvSpPr>
          <p:nvPr>
            <p:ph idx="1"/>
          </p:nvPr>
        </p:nvSpPr>
        <p:spPr>
          <a:xfrm>
            <a:off x="2514600" y="1447800"/>
            <a:ext cx="2348887" cy="1676400"/>
          </a:xfrm>
          <a:noFill/>
          <a:ln>
            <a:noFill/>
          </a:ln>
        </p:spPr>
        <p:style>
          <a:lnRef idx="2">
            <a:schemeClr val="accent5"/>
          </a:lnRef>
          <a:fillRef idx="1">
            <a:schemeClr val="lt1"/>
          </a:fillRef>
          <a:effectRef idx="0">
            <a:schemeClr val="accent5"/>
          </a:effectRef>
          <a:fontRef idx="minor">
            <a:schemeClr val="dk1"/>
          </a:fontRef>
        </p:style>
        <p:txBody>
          <a:bodyPr rtlCol="0">
            <a:noAutofit/>
          </a:bodyPr>
          <a:lstStyle/>
          <a:p>
            <a:pPr marL="0" indent="0" fontAlgn="auto">
              <a:spcAft>
                <a:spcPts val="0"/>
              </a:spcAft>
              <a:buFont typeface="Arial" pitchFamily="34" charset="0"/>
              <a:buNone/>
              <a:defRPr/>
            </a:pPr>
            <a:r>
              <a:rPr lang="en-US" sz="1800" dirty="0" smtClean="0"/>
              <a:t>AP English Language</a:t>
            </a:r>
          </a:p>
          <a:p>
            <a:pPr marL="0" indent="0" fontAlgn="auto">
              <a:spcAft>
                <a:spcPts val="0"/>
              </a:spcAft>
              <a:buFont typeface="Arial" pitchFamily="34" charset="0"/>
              <a:buNone/>
              <a:defRPr/>
            </a:pPr>
            <a:r>
              <a:rPr lang="en-US" sz="1800" dirty="0" smtClean="0"/>
              <a:t>and Composition</a:t>
            </a:r>
          </a:p>
          <a:p>
            <a:pPr marL="0" indent="0" fontAlgn="auto">
              <a:spcAft>
                <a:spcPts val="0"/>
              </a:spcAft>
              <a:buFont typeface="Arial" pitchFamily="34" charset="0"/>
              <a:buNone/>
              <a:defRPr/>
            </a:pPr>
            <a:r>
              <a:rPr lang="en-US" sz="1800" dirty="0" smtClean="0"/>
              <a:t>AP Spanish Language</a:t>
            </a:r>
          </a:p>
          <a:p>
            <a:pPr marL="0" indent="0" fontAlgn="auto">
              <a:spcAft>
                <a:spcPts val="0"/>
              </a:spcAft>
              <a:buFont typeface="Arial" pitchFamily="34" charset="0"/>
              <a:buNone/>
              <a:defRPr/>
            </a:pPr>
            <a:r>
              <a:rPr lang="en-US" sz="1800" dirty="0" smtClean="0"/>
              <a:t>AP Biology</a:t>
            </a:r>
          </a:p>
          <a:p>
            <a:pPr marL="0" indent="0" fontAlgn="auto">
              <a:spcAft>
                <a:spcPts val="0"/>
              </a:spcAft>
              <a:buFont typeface="Arial" pitchFamily="34" charset="0"/>
              <a:buNone/>
              <a:defRPr/>
            </a:pPr>
            <a:r>
              <a:rPr lang="en-US" sz="1800" dirty="0" smtClean="0"/>
              <a:t>AP Psychology</a:t>
            </a:r>
          </a:p>
          <a:p>
            <a:pPr marL="0" indent="0" fontAlgn="auto">
              <a:spcAft>
                <a:spcPts val="0"/>
              </a:spcAft>
              <a:buFont typeface="Arial" pitchFamily="34" charset="0"/>
              <a:buNone/>
              <a:defRPr/>
            </a:pPr>
            <a:endParaRPr lang="en-US" sz="1800" dirty="0" smtClean="0"/>
          </a:p>
        </p:txBody>
      </p:sp>
      <p:sp>
        <p:nvSpPr>
          <p:cNvPr id="17" name="Rounded Rectangle 16"/>
          <p:cNvSpPr/>
          <p:nvPr/>
        </p:nvSpPr>
        <p:spPr>
          <a:xfrm>
            <a:off x="258763" y="3222625"/>
            <a:ext cx="8686800" cy="1676400"/>
          </a:xfrm>
          <a:prstGeom prst="roundRect">
            <a:avLst/>
          </a:prstGeom>
          <a:solidFill>
            <a:schemeClr val="tx2">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dirty="0">
              <a:solidFill>
                <a:schemeClr val="tx1"/>
              </a:solidFill>
            </a:endParaRPr>
          </a:p>
        </p:txBody>
      </p:sp>
      <p:sp>
        <p:nvSpPr>
          <p:cNvPr id="18" name="Rounded Rectangle 17"/>
          <p:cNvSpPr/>
          <p:nvPr/>
        </p:nvSpPr>
        <p:spPr>
          <a:xfrm>
            <a:off x="249238" y="5033963"/>
            <a:ext cx="8686800" cy="1676400"/>
          </a:xfrm>
          <a:prstGeom prst="roundRect">
            <a:avLst/>
          </a:prstGeom>
          <a:solidFill>
            <a:schemeClr val="tx2">
              <a:lumMod val="20000"/>
              <a:lumOff val="8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dirty="0">
              <a:solidFill>
                <a:schemeClr val="tx1"/>
              </a:solidFill>
            </a:endParaRPr>
          </a:p>
        </p:txBody>
      </p:sp>
      <p:sp>
        <p:nvSpPr>
          <p:cNvPr id="21514" name="TextBox 18"/>
          <p:cNvSpPr txBox="1">
            <a:spLocks noChangeArrowheads="1"/>
          </p:cNvSpPr>
          <p:nvPr/>
        </p:nvSpPr>
        <p:spPr bwMode="auto">
          <a:xfrm>
            <a:off x="298450" y="3460750"/>
            <a:ext cx="2381250" cy="1200150"/>
          </a:xfrm>
          <a:prstGeom prst="rect">
            <a:avLst/>
          </a:prstGeom>
          <a:noFill/>
          <a:ln w="9525">
            <a:noFill/>
            <a:miter lim="800000"/>
            <a:headEnd/>
            <a:tailEnd/>
          </a:ln>
        </p:spPr>
        <p:txBody>
          <a:bodyPr>
            <a:spAutoFit/>
          </a:bodyPr>
          <a:lstStyle/>
          <a:p>
            <a:r>
              <a:rPr lang="en-US" sz="3600">
                <a:latin typeface="Calibri" pitchFamily="34" charset="0"/>
              </a:rPr>
              <a:t>College In High School</a:t>
            </a:r>
          </a:p>
        </p:txBody>
      </p:sp>
      <p:sp>
        <p:nvSpPr>
          <p:cNvPr id="21516" name="TextBox 20"/>
          <p:cNvSpPr txBox="1">
            <a:spLocks noChangeArrowheads="1"/>
          </p:cNvSpPr>
          <p:nvPr/>
        </p:nvSpPr>
        <p:spPr bwMode="auto">
          <a:xfrm>
            <a:off x="4467025" y="3257550"/>
            <a:ext cx="2844753" cy="1200329"/>
          </a:xfrm>
          <a:prstGeom prst="rect">
            <a:avLst/>
          </a:prstGeom>
          <a:noFill/>
          <a:ln w="9525">
            <a:noFill/>
            <a:miter lim="800000"/>
            <a:headEnd/>
            <a:tailEnd/>
          </a:ln>
        </p:spPr>
        <p:txBody>
          <a:bodyPr wrap="none">
            <a:spAutoFit/>
          </a:bodyPr>
          <a:lstStyle/>
          <a:p>
            <a:r>
              <a:rPr lang="en-US" dirty="0" smtClean="0">
                <a:latin typeface="Calibri" pitchFamily="34" charset="0"/>
              </a:rPr>
              <a:t>Computer Science Principles</a:t>
            </a:r>
          </a:p>
          <a:p>
            <a:r>
              <a:rPr lang="en-US" dirty="0" smtClean="0">
                <a:latin typeface="Calibri" pitchFamily="34" charset="0"/>
              </a:rPr>
              <a:t>Speech</a:t>
            </a:r>
          </a:p>
          <a:p>
            <a:endParaRPr lang="en-US" dirty="0" smtClean="0">
              <a:latin typeface="Calibri" pitchFamily="34" charset="0"/>
            </a:endParaRPr>
          </a:p>
          <a:p>
            <a:endParaRPr lang="en-US" dirty="0" smtClean="0">
              <a:latin typeface="Calibri" pitchFamily="34" charset="0"/>
            </a:endParaRPr>
          </a:p>
        </p:txBody>
      </p:sp>
      <p:sp>
        <p:nvSpPr>
          <p:cNvPr id="21517" name="TextBox 21"/>
          <p:cNvSpPr txBox="1">
            <a:spLocks noChangeArrowheads="1"/>
          </p:cNvSpPr>
          <p:nvPr/>
        </p:nvSpPr>
        <p:spPr bwMode="auto">
          <a:xfrm>
            <a:off x="2755900" y="3257550"/>
            <a:ext cx="1338263" cy="923925"/>
          </a:xfrm>
          <a:prstGeom prst="rect">
            <a:avLst/>
          </a:prstGeom>
          <a:noFill/>
          <a:ln w="9525">
            <a:noFill/>
            <a:miter lim="800000"/>
            <a:headEnd/>
            <a:tailEnd/>
          </a:ln>
        </p:spPr>
        <p:txBody>
          <a:bodyPr wrap="none">
            <a:spAutoFit/>
          </a:bodyPr>
          <a:lstStyle/>
          <a:p>
            <a:r>
              <a:rPr lang="en-US" dirty="0">
                <a:latin typeface="Calibri" pitchFamily="34" charset="0"/>
              </a:rPr>
              <a:t>Pre-Calculus</a:t>
            </a:r>
          </a:p>
          <a:p>
            <a:r>
              <a:rPr lang="en-US" dirty="0">
                <a:latin typeface="Calibri" pitchFamily="34" charset="0"/>
              </a:rPr>
              <a:t>Calculus</a:t>
            </a:r>
          </a:p>
          <a:p>
            <a:r>
              <a:rPr lang="en-US" dirty="0">
                <a:latin typeface="Calibri" pitchFamily="34" charset="0"/>
              </a:rPr>
              <a:t>Statistics</a:t>
            </a:r>
          </a:p>
        </p:txBody>
      </p:sp>
      <p:sp>
        <p:nvSpPr>
          <p:cNvPr id="4" name="TextBox 3"/>
          <p:cNvSpPr txBox="1"/>
          <p:nvPr/>
        </p:nvSpPr>
        <p:spPr>
          <a:xfrm>
            <a:off x="4467025" y="3460750"/>
            <a:ext cx="3846712" cy="1200329"/>
          </a:xfrm>
          <a:prstGeom prst="rect">
            <a:avLst/>
          </a:prstGeom>
          <a:noFill/>
          <a:ln>
            <a:noFill/>
          </a:ln>
        </p:spPr>
        <p:style>
          <a:lnRef idx="2">
            <a:schemeClr val="accent5"/>
          </a:lnRef>
          <a:fillRef idx="1">
            <a:schemeClr val="lt1"/>
          </a:fillRef>
          <a:effectRef idx="0">
            <a:schemeClr val="accent5"/>
          </a:effectRef>
          <a:fontRef idx="minor">
            <a:schemeClr val="dk1"/>
          </a:fontRef>
        </p:style>
        <p:txBody>
          <a:bodyPr wrap="square">
            <a:spAutoFit/>
          </a:bodyPr>
          <a:lstStyle/>
          <a:p>
            <a:pPr fontAlgn="auto">
              <a:spcBef>
                <a:spcPts val="0"/>
              </a:spcBef>
              <a:spcAft>
                <a:spcPts val="0"/>
              </a:spcAft>
              <a:defRPr/>
            </a:pPr>
            <a:endParaRPr lang="en-US" dirty="0" smtClean="0"/>
          </a:p>
          <a:p>
            <a:pPr fontAlgn="auto">
              <a:spcBef>
                <a:spcPts val="0"/>
              </a:spcBef>
              <a:spcAft>
                <a:spcPts val="0"/>
              </a:spcAft>
              <a:defRPr/>
            </a:pPr>
            <a:r>
              <a:rPr lang="en-US" dirty="0" smtClean="0"/>
              <a:t>French 2, 3 and 4</a:t>
            </a:r>
            <a:endParaRPr lang="en-US" dirty="0"/>
          </a:p>
          <a:p>
            <a:pPr fontAlgn="auto">
              <a:spcBef>
                <a:spcPts val="0"/>
              </a:spcBef>
              <a:spcAft>
                <a:spcPts val="0"/>
              </a:spcAft>
              <a:defRPr/>
            </a:pPr>
            <a:r>
              <a:rPr lang="en-US" dirty="0"/>
              <a:t>German 2, 3 and 4</a:t>
            </a:r>
          </a:p>
          <a:p>
            <a:pPr fontAlgn="auto">
              <a:spcBef>
                <a:spcPts val="0"/>
              </a:spcBef>
              <a:spcAft>
                <a:spcPts val="0"/>
              </a:spcAft>
              <a:defRPr/>
            </a:pPr>
            <a:r>
              <a:rPr lang="en-US" dirty="0"/>
              <a:t>Spanish 2, 3 and 4</a:t>
            </a:r>
          </a:p>
        </p:txBody>
      </p:sp>
      <p:sp>
        <p:nvSpPr>
          <p:cNvPr id="21519" name="TextBox 22"/>
          <p:cNvSpPr txBox="1">
            <a:spLocks noChangeArrowheads="1"/>
          </p:cNvSpPr>
          <p:nvPr/>
        </p:nvSpPr>
        <p:spPr bwMode="auto">
          <a:xfrm>
            <a:off x="260350" y="5181600"/>
            <a:ext cx="1295400" cy="1200150"/>
          </a:xfrm>
          <a:prstGeom prst="rect">
            <a:avLst/>
          </a:prstGeom>
          <a:noFill/>
          <a:ln w="9525">
            <a:noFill/>
            <a:miter lim="800000"/>
            <a:headEnd/>
            <a:tailEnd/>
          </a:ln>
        </p:spPr>
        <p:txBody>
          <a:bodyPr>
            <a:spAutoFit/>
          </a:bodyPr>
          <a:lstStyle/>
          <a:p>
            <a:r>
              <a:rPr lang="en-US" sz="3600">
                <a:latin typeface="Calibri" pitchFamily="34" charset="0"/>
              </a:rPr>
              <a:t>Tech</a:t>
            </a:r>
          </a:p>
          <a:p>
            <a:r>
              <a:rPr lang="en-US" sz="3600">
                <a:latin typeface="Calibri" pitchFamily="34" charset="0"/>
              </a:rPr>
              <a:t>Prep</a:t>
            </a:r>
          </a:p>
        </p:txBody>
      </p:sp>
      <p:sp>
        <p:nvSpPr>
          <p:cNvPr id="21520" name="TextBox 23"/>
          <p:cNvSpPr txBox="1">
            <a:spLocks noChangeArrowheads="1"/>
          </p:cNvSpPr>
          <p:nvPr/>
        </p:nvSpPr>
        <p:spPr bwMode="auto">
          <a:xfrm>
            <a:off x="4602163" y="5133499"/>
            <a:ext cx="2446375" cy="1477328"/>
          </a:xfrm>
          <a:prstGeom prst="rect">
            <a:avLst/>
          </a:prstGeom>
          <a:noFill/>
          <a:ln w="9525">
            <a:noFill/>
            <a:miter lim="800000"/>
            <a:headEnd/>
            <a:tailEnd/>
          </a:ln>
        </p:spPr>
        <p:txBody>
          <a:bodyPr wrap="none">
            <a:spAutoFit/>
          </a:bodyPr>
          <a:lstStyle/>
          <a:p>
            <a:r>
              <a:rPr lang="en-US" dirty="0">
                <a:latin typeface="Calibri" pitchFamily="34" charset="0"/>
              </a:rPr>
              <a:t>Computer Applications: </a:t>
            </a:r>
          </a:p>
          <a:p>
            <a:r>
              <a:rPr lang="en-US" dirty="0">
                <a:latin typeface="Calibri" pitchFamily="34" charset="0"/>
              </a:rPr>
              <a:t> Computer Literacy</a:t>
            </a:r>
          </a:p>
          <a:p>
            <a:r>
              <a:rPr lang="en-US" dirty="0">
                <a:latin typeface="Calibri" pitchFamily="34" charset="0"/>
              </a:rPr>
              <a:t>Computer Applications: </a:t>
            </a:r>
          </a:p>
          <a:p>
            <a:r>
              <a:rPr lang="en-US" dirty="0">
                <a:latin typeface="Calibri" pitchFamily="34" charset="0"/>
              </a:rPr>
              <a:t> </a:t>
            </a:r>
            <a:r>
              <a:rPr lang="en-US" dirty="0" smtClean="0">
                <a:latin typeface="Calibri" pitchFamily="34" charset="0"/>
              </a:rPr>
              <a:t>PowerPoint</a:t>
            </a:r>
          </a:p>
          <a:p>
            <a:r>
              <a:rPr lang="en-US" dirty="0" smtClean="0">
                <a:latin typeface="Calibri" pitchFamily="34" charset="0"/>
              </a:rPr>
              <a:t>Web Design</a:t>
            </a:r>
            <a:endParaRPr lang="en-US" dirty="0">
              <a:latin typeface="Calibri" pitchFamily="34" charset="0"/>
            </a:endParaRPr>
          </a:p>
        </p:txBody>
      </p:sp>
      <p:sp>
        <p:nvSpPr>
          <p:cNvPr id="21523" name="TextBox 26"/>
          <p:cNvSpPr txBox="1">
            <a:spLocks noChangeArrowheads="1"/>
          </p:cNvSpPr>
          <p:nvPr/>
        </p:nvSpPr>
        <p:spPr bwMode="auto">
          <a:xfrm>
            <a:off x="2145214" y="5227677"/>
            <a:ext cx="2309454" cy="1477328"/>
          </a:xfrm>
          <a:prstGeom prst="rect">
            <a:avLst/>
          </a:prstGeom>
          <a:noFill/>
          <a:ln w="9525">
            <a:noFill/>
            <a:miter lim="800000"/>
            <a:headEnd/>
            <a:tailEnd/>
          </a:ln>
        </p:spPr>
        <p:txBody>
          <a:bodyPr wrap="square">
            <a:spAutoFit/>
          </a:bodyPr>
          <a:lstStyle/>
          <a:p>
            <a:r>
              <a:rPr lang="en-US" dirty="0">
                <a:latin typeface="+mn-lt"/>
              </a:rPr>
              <a:t>Independent Living</a:t>
            </a:r>
          </a:p>
          <a:p>
            <a:r>
              <a:rPr lang="en-US" dirty="0">
                <a:latin typeface="+mn-lt"/>
              </a:rPr>
              <a:t>Career </a:t>
            </a:r>
            <a:r>
              <a:rPr lang="en-US" dirty="0" smtClean="0">
                <a:latin typeface="+mn-lt"/>
              </a:rPr>
              <a:t>Choices</a:t>
            </a:r>
          </a:p>
          <a:p>
            <a:r>
              <a:rPr lang="en-US" dirty="0">
                <a:latin typeface="+mn-lt"/>
              </a:rPr>
              <a:t>Digital Photography </a:t>
            </a:r>
            <a:r>
              <a:rPr lang="en-US" dirty="0" smtClean="0">
                <a:latin typeface="+mn-lt"/>
              </a:rPr>
              <a:t>II</a:t>
            </a:r>
            <a:endParaRPr lang="en-US" sz="1200" dirty="0">
              <a:solidFill>
                <a:srgbClr val="FF0000"/>
              </a:solidFill>
              <a:latin typeface="Calibri" pitchFamily="34" charset="0"/>
            </a:endParaRPr>
          </a:p>
          <a:p>
            <a:r>
              <a:rPr lang="en-US" dirty="0" smtClean="0">
                <a:latin typeface="+mn-lt"/>
              </a:rPr>
              <a:t>Fashion Merchandising</a:t>
            </a:r>
          </a:p>
        </p:txBody>
      </p:sp>
      <p:sp>
        <p:nvSpPr>
          <p:cNvPr id="2" name="TextBox 1"/>
          <p:cNvSpPr txBox="1"/>
          <p:nvPr/>
        </p:nvSpPr>
        <p:spPr>
          <a:xfrm>
            <a:off x="2755900" y="4110815"/>
            <a:ext cx="1281120" cy="646331"/>
          </a:xfrm>
          <a:prstGeom prst="rect">
            <a:avLst/>
          </a:prstGeom>
          <a:noFill/>
        </p:spPr>
        <p:txBody>
          <a:bodyPr wrap="none" rtlCol="0">
            <a:spAutoFit/>
          </a:bodyPr>
          <a:lstStyle/>
          <a:p>
            <a:r>
              <a:rPr lang="en-US" dirty="0" smtClean="0">
                <a:latin typeface="+mn-lt"/>
              </a:rPr>
              <a:t>Anatomy &amp;</a:t>
            </a:r>
          </a:p>
          <a:p>
            <a:r>
              <a:rPr lang="en-US" dirty="0" smtClean="0">
                <a:latin typeface="+mn-lt"/>
              </a:rPr>
              <a:t>Physiology</a:t>
            </a:r>
          </a:p>
        </p:txBody>
      </p:sp>
    </p:spTree>
    <p:extLst>
      <p:ext uri="{BB962C8B-B14F-4D97-AF65-F5344CB8AC3E}">
        <p14:creationId xmlns:p14="http://schemas.microsoft.com/office/powerpoint/2010/main" val="4166951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Contacts</a:t>
            </a:r>
            <a:endParaRPr lang="en-US" dirty="0"/>
          </a:p>
        </p:txBody>
      </p:sp>
      <p:sp>
        <p:nvSpPr>
          <p:cNvPr id="3" name="Content Placeholder 2"/>
          <p:cNvSpPr>
            <a:spLocks noGrp="1"/>
          </p:cNvSpPr>
          <p:nvPr>
            <p:ph idx="1"/>
          </p:nvPr>
        </p:nvSpPr>
        <p:spPr>
          <a:xfrm>
            <a:off x="457200" y="1219200"/>
            <a:ext cx="8229600" cy="4906963"/>
          </a:xfrm>
        </p:spPr>
        <p:txBody>
          <a:bodyPr/>
          <a:lstStyle/>
          <a:p>
            <a:r>
              <a:rPr lang="en-US" dirty="0" smtClean="0"/>
              <a:t>Everett Public Schools</a:t>
            </a:r>
          </a:p>
          <a:p>
            <a:pPr lvl="1"/>
            <a:r>
              <a:rPr lang="en-US" dirty="0">
                <a:hlinkClick r:id="rId2"/>
              </a:rPr>
              <a:t>http://</a:t>
            </a:r>
            <a:r>
              <a:rPr lang="en-US" dirty="0" smtClean="0">
                <a:hlinkClick r:id="rId2"/>
              </a:rPr>
              <a:t>docushare.everett.k12.wa.us/docushare/dsweb/View/Collection-2661</a:t>
            </a:r>
            <a:endParaRPr lang="en-US" dirty="0"/>
          </a:p>
          <a:p>
            <a:r>
              <a:rPr lang="en-US" dirty="0" smtClean="0"/>
              <a:t>Everett Community College</a:t>
            </a:r>
          </a:p>
          <a:p>
            <a:pPr lvl="1"/>
            <a:r>
              <a:rPr lang="en-US" dirty="0">
                <a:hlinkClick r:id="rId3"/>
              </a:rPr>
              <a:t>http://</a:t>
            </a:r>
            <a:r>
              <a:rPr lang="en-US" dirty="0" smtClean="0">
                <a:hlinkClick r:id="rId3"/>
              </a:rPr>
              <a:t>www.everettcc.edu/ccec/collegeinhs/index.cfm?id=2606</a:t>
            </a:r>
            <a:endParaRPr lang="en-US" dirty="0" smtClean="0"/>
          </a:p>
          <a:p>
            <a:r>
              <a:rPr lang="en-US" dirty="0" smtClean="0"/>
              <a:t>University of Washington</a:t>
            </a:r>
          </a:p>
          <a:p>
            <a:pPr lvl="1"/>
            <a:r>
              <a:rPr lang="en-US" dirty="0">
                <a:hlinkClick r:id="rId4"/>
              </a:rPr>
              <a:t>http://www.outreach.washington.edu/uwhs</a:t>
            </a:r>
            <a:r>
              <a:rPr lang="en-US" dirty="0" smtClean="0">
                <a:hlinkClick r:id="rId4"/>
              </a:rPr>
              <a:t>/</a:t>
            </a:r>
            <a:endParaRPr lang="en-US" dirty="0" smtClean="0"/>
          </a:p>
          <a:p>
            <a:pPr marL="457200" lvl="1" indent="0">
              <a:buNone/>
            </a:pPr>
            <a:endParaRPr lang="en-US" dirty="0"/>
          </a:p>
        </p:txBody>
      </p:sp>
    </p:spTree>
    <p:extLst>
      <p:ext uri="{BB962C8B-B14F-4D97-AF65-F5344CB8AC3E}">
        <p14:creationId xmlns:p14="http://schemas.microsoft.com/office/powerpoint/2010/main" val="31580565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3276600"/>
          </a:xfrm>
        </p:spPr>
        <p:txBody>
          <a:bodyPr rtlCol="0">
            <a:noAutofit/>
          </a:bodyPr>
          <a:lstStyle/>
          <a:p>
            <a:pPr marL="0" indent="0" fontAlgn="auto">
              <a:spcAft>
                <a:spcPts val="0"/>
              </a:spcAft>
              <a:buFont typeface="Arial" pitchFamily="34" charset="0"/>
              <a:buNone/>
              <a:defRPr/>
            </a:pPr>
            <a:r>
              <a:rPr lang="en-US" sz="4000" dirty="0" smtClean="0"/>
              <a:t>Ready for classes:</a:t>
            </a:r>
          </a:p>
          <a:p>
            <a:pPr fontAlgn="auto">
              <a:spcAft>
                <a:spcPts val="0"/>
              </a:spcAft>
              <a:buFont typeface="Arial" pitchFamily="34" charset="0"/>
              <a:buChar char="•"/>
              <a:defRPr/>
            </a:pPr>
            <a:r>
              <a:rPr lang="en-US" sz="4000" dirty="0" smtClean="0"/>
              <a:t>Complete pre-requisites first</a:t>
            </a:r>
          </a:p>
          <a:p>
            <a:pPr fontAlgn="auto">
              <a:spcAft>
                <a:spcPts val="0"/>
              </a:spcAft>
              <a:buFont typeface="Arial" pitchFamily="34" charset="0"/>
              <a:buChar char="•"/>
              <a:defRPr/>
            </a:pPr>
            <a:r>
              <a:rPr lang="en-US" sz="4000" dirty="0" smtClean="0"/>
              <a:t>Match to High School Graduation Requirements</a:t>
            </a:r>
          </a:p>
          <a:p>
            <a:pPr marL="0" indent="0" fontAlgn="auto">
              <a:spcAft>
                <a:spcPts val="0"/>
              </a:spcAft>
              <a:buFont typeface="Arial" pitchFamily="34" charset="0"/>
              <a:buNone/>
              <a:defRPr/>
            </a:pPr>
            <a:endParaRPr lang="en-US" sz="4000" dirty="0" smtClean="0"/>
          </a:p>
          <a:p>
            <a:pPr marL="0" indent="0" fontAlgn="auto">
              <a:spcAft>
                <a:spcPts val="0"/>
              </a:spcAft>
              <a:buFont typeface="Arial" pitchFamily="34" charset="0"/>
              <a:buNone/>
              <a:defRPr/>
            </a:pPr>
            <a:r>
              <a:rPr lang="en-US" sz="4000" dirty="0" smtClean="0"/>
              <a:t>When to take classes:</a:t>
            </a:r>
          </a:p>
          <a:p>
            <a:pPr fontAlgn="auto">
              <a:spcAft>
                <a:spcPts val="0"/>
              </a:spcAft>
              <a:buFont typeface="Arial" pitchFamily="34" charset="0"/>
              <a:buChar char="•"/>
              <a:defRPr/>
            </a:pPr>
            <a:r>
              <a:rPr lang="en-US" sz="4000" dirty="0" smtClean="0"/>
              <a:t>During the regular school day</a:t>
            </a:r>
            <a:endParaRPr lang="en-US" sz="4000" dirty="0"/>
          </a:p>
        </p:txBody>
      </p:sp>
      <p:sp>
        <p:nvSpPr>
          <p:cNvPr id="7" name="Rounded Rectangle 6"/>
          <p:cNvSpPr/>
          <p:nvPr/>
        </p:nvSpPr>
        <p:spPr>
          <a:xfrm>
            <a:off x="152400" y="212725"/>
            <a:ext cx="2611438" cy="1196975"/>
          </a:xfrm>
          <a:prstGeom prst="roundRect">
            <a:avLst/>
          </a:prstGeom>
          <a:solidFill>
            <a:schemeClr val="accent1">
              <a:lumMod val="75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r>
              <a:rPr lang="en-US" sz="6000" dirty="0">
                <a:solidFill>
                  <a:schemeClr val="bg1"/>
                </a:solidFill>
              </a:rPr>
              <a:t>When?</a:t>
            </a:r>
          </a:p>
          <a:p>
            <a:pPr algn="ctr" fontAlgn="auto">
              <a:spcBef>
                <a:spcPts val="0"/>
              </a:spcBef>
              <a:spcAft>
                <a:spcPts val="0"/>
              </a:spcAft>
              <a:defRPr/>
            </a:pPr>
            <a:endParaRPr lang="en-US" dirty="0"/>
          </a:p>
        </p:txBody>
      </p:sp>
      <p:pic>
        <p:nvPicPr>
          <p:cNvPr id="9218" name="Picture 2" descr="C:\Users\Beverly\AppData\Local\Microsoft\Windows\Temporary Internet Files\Content.IE5\G01ZNAJF\MC900056793[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38800" y="3505200"/>
            <a:ext cx="3041294" cy="22736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6258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ounded Rectangle 12"/>
          <p:cNvSpPr/>
          <p:nvPr/>
        </p:nvSpPr>
        <p:spPr>
          <a:xfrm>
            <a:off x="528638" y="1771650"/>
            <a:ext cx="2290762" cy="1203325"/>
          </a:xfrm>
          <a:prstGeom prst="roundRect">
            <a:avLst/>
          </a:prstGeom>
          <a:solidFill>
            <a:schemeClr val="accent1">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pPr>
            <a:r>
              <a:rPr lang="en-US" sz="6000" dirty="0">
                <a:solidFill>
                  <a:schemeClr val="bg1"/>
                </a:solidFill>
              </a:rPr>
              <a:t>Who?</a:t>
            </a:r>
          </a:p>
        </p:txBody>
      </p:sp>
      <p:sp>
        <p:nvSpPr>
          <p:cNvPr id="15" name="Rounded Rectangle 14"/>
          <p:cNvSpPr/>
          <p:nvPr/>
        </p:nvSpPr>
        <p:spPr>
          <a:xfrm>
            <a:off x="3090863" y="228600"/>
            <a:ext cx="2611437" cy="1196975"/>
          </a:xfrm>
          <a:prstGeom prst="roundRect">
            <a:avLst/>
          </a:prstGeom>
          <a:solidFill>
            <a:schemeClr val="accent1">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defRPr/>
            </a:pPr>
            <a:r>
              <a:rPr lang="en-US" sz="6000" dirty="0">
                <a:solidFill>
                  <a:schemeClr val="bg1"/>
                </a:solidFill>
              </a:rPr>
              <a:t>When?</a:t>
            </a:r>
          </a:p>
          <a:p>
            <a:pPr algn="ctr" fontAlgn="auto">
              <a:spcBef>
                <a:spcPts val="0"/>
              </a:spcBef>
              <a:spcAft>
                <a:spcPts val="0"/>
              </a:spcAft>
              <a:defRPr/>
            </a:pPr>
            <a:endParaRPr lang="en-US" dirty="0"/>
          </a:p>
        </p:txBody>
      </p:sp>
      <p:sp>
        <p:nvSpPr>
          <p:cNvPr id="17" name="Rounded Rectangle 16"/>
          <p:cNvSpPr/>
          <p:nvPr/>
        </p:nvSpPr>
        <p:spPr>
          <a:xfrm>
            <a:off x="5867400" y="1755775"/>
            <a:ext cx="2895600" cy="1219200"/>
          </a:xfrm>
          <a:prstGeom prst="roundRect">
            <a:avLst/>
          </a:prstGeom>
          <a:solidFill>
            <a:schemeClr val="accent1">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pPr>
            <a:r>
              <a:rPr lang="en-US" sz="6000" dirty="0">
                <a:solidFill>
                  <a:schemeClr val="bg1"/>
                </a:solidFill>
              </a:rPr>
              <a:t>Where?</a:t>
            </a:r>
          </a:p>
        </p:txBody>
      </p:sp>
      <p:sp>
        <p:nvSpPr>
          <p:cNvPr id="19" name="Rounded Rectangle 18"/>
          <p:cNvSpPr/>
          <p:nvPr/>
        </p:nvSpPr>
        <p:spPr>
          <a:xfrm>
            <a:off x="555625" y="3908425"/>
            <a:ext cx="2476500" cy="1212850"/>
          </a:xfrm>
          <a:prstGeom prst="roundRect">
            <a:avLst/>
          </a:prstGeom>
          <a:solidFill>
            <a:schemeClr val="accent1">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pPr>
            <a:r>
              <a:rPr lang="en-US" sz="6000" dirty="0">
                <a:solidFill>
                  <a:schemeClr val="bg1"/>
                </a:solidFill>
              </a:rPr>
              <a:t>What?</a:t>
            </a:r>
          </a:p>
        </p:txBody>
      </p:sp>
      <p:sp>
        <p:nvSpPr>
          <p:cNvPr id="20" name="Rounded Rectangle 19"/>
          <p:cNvSpPr/>
          <p:nvPr/>
        </p:nvSpPr>
        <p:spPr>
          <a:xfrm>
            <a:off x="3425825" y="4953000"/>
            <a:ext cx="2209800" cy="1338263"/>
          </a:xfrm>
          <a:prstGeom prst="roundRect">
            <a:avLst/>
          </a:prstGeom>
          <a:solidFill>
            <a:schemeClr val="accent1">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pPr>
            <a:r>
              <a:rPr lang="en-US" sz="6000" dirty="0">
                <a:solidFill>
                  <a:schemeClr val="bg1"/>
                </a:solidFill>
              </a:rPr>
              <a:t>How?</a:t>
            </a:r>
          </a:p>
        </p:txBody>
      </p:sp>
      <p:sp>
        <p:nvSpPr>
          <p:cNvPr id="21" name="Rounded Rectangle 20"/>
          <p:cNvSpPr/>
          <p:nvPr/>
        </p:nvSpPr>
        <p:spPr>
          <a:xfrm>
            <a:off x="6096000" y="3908425"/>
            <a:ext cx="2514600" cy="1212850"/>
          </a:xfrm>
          <a:prstGeom prst="roundRect">
            <a:avLst/>
          </a:prstGeom>
          <a:solidFill>
            <a:schemeClr val="accent1">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pPr>
            <a:r>
              <a:rPr lang="en-US" sz="6000" dirty="0">
                <a:solidFill>
                  <a:schemeClr val="bg1"/>
                </a:solidFill>
              </a:rPr>
              <a:t>Why?</a:t>
            </a:r>
          </a:p>
        </p:txBody>
      </p:sp>
      <p:pic>
        <p:nvPicPr>
          <p:cNvPr id="9" name="Picture 1" descr="EPS-Primary-Logo-RG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90863" y="2565400"/>
            <a:ext cx="2667000" cy="109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rtlCol="0">
            <a:normAutofit fontScale="92500"/>
          </a:bodyPr>
          <a:lstStyle/>
          <a:p>
            <a:pPr fontAlgn="auto">
              <a:spcAft>
                <a:spcPts val="0"/>
              </a:spcAft>
              <a:buFont typeface="Arial" pitchFamily="34" charset="0"/>
              <a:buChar char="•"/>
              <a:defRPr/>
            </a:pPr>
            <a:r>
              <a:rPr lang="en-US" sz="4400" dirty="0" smtClean="0"/>
              <a:t>All three programs </a:t>
            </a:r>
          </a:p>
          <a:p>
            <a:pPr marL="0" indent="0" fontAlgn="auto">
              <a:spcAft>
                <a:spcPts val="0"/>
              </a:spcAft>
              <a:buNone/>
              <a:defRPr/>
            </a:pPr>
            <a:r>
              <a:rPr lang="en-US" sz="4400" dirty="0" smtClean="0"/>
              <a:t>are offered at </a:t>
            </a:r>
          </a:p>
          <a:p>
            <a:pPr marL="0" indent="0" fontAlgn="auto">
              <a:spcAft>
                <a:spcPts val="0"/>
              </a:spcAft>
              <a:buNone/>
              <a:defRPr/>
            </a:pPr>
            <a:r>
              <a:rPr lang="en-US" sz="4400" dirty="0" smtClean="0"/>
              <a:t>the high school	</a:t>
            </a:r>
          </a:p>
          <a:p>
            <a:pPr marL="0" indent="0" fontAlgn="auto">
              <a:spcAft>
                <a:spcPts val="0"/>
              </a:spcAft>
              <a:buFont typeface="Arial" pitchFamily="34" charset="0"/>
              <a:buNone/>
              <a:defRPr/>
            </a:pPr>
            <a:endParaRPr lang="en-US" sz="4400" dirty="0" smtClean="0"/>
          </a:p>
          <a:p>
            <a:pPr fontAlgn="auto">
              <a:spcAft>
                <a:spcPts val="0"/>
              </a:spcAft>
              <a:buFont typeface="Arial" pitchFamily="34" charset="0"/>
              <a:buChar char="•"/>
              <a:defRPr/>
            </a:pPr>
            <a:r>
              <a:rPr lang="en-US" sz="4400" dirty="0" smtClean="0"/>
              <a:t>Unlike Running Start, students can stay involved with their school.</a:t>
            </a:r>
            <a:endParaRPr lang="en-US" sz="4400" dirty="0"/>
          </a:p>
        </p:txBody>
      </p:sp>
      <p:sp>
        <p:nvSpPr>
          <p:cNvPr id="6" name="Rounded Rectangle 5"/>
          <p:cNvSpPr/>
          <p:nvPr/>
        </p:nvSpPr>
        <p:spPr>
          <a:xfrm>
            <a:off x="152400" y="152400"/>
            <a:ext cx="2895600" cy="1219200"/>
          </a:xfrm>
          <a:prstGeom prst="roundRect">
            <a:avLst/>
          </a:prstGeom>
          <a:solidFill>
            <a:schemeClr val="accent1">
              <a:lumMod val="75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6000" dirty="0">
                <a:solidFill>
                  <a:schemeClr val="bg1"/>
                </a:solidFill>
              </a:rPr>
              <a:t>Where?</a:t>
            </a:r>
          </a:p>
        </p:txBody>
      </p:sp>
      <p:pic>
        <p:nvPicPr>
          <p:cNvPr id="4" name="Picture 3" descr="Cascade "/>
          <p:cNvPicPr/>
          <p:nvPr/>
        </p:nvPicPr>
        <p:blipFill>
          <a:blip r:embed="rId2">
            <a:extLst>
              <a:ext uri="{28A0092B-C50C-407E-A947-70E740481C1C}">
                <a14:useLocalDpi xmlns:a14="http://schemas.microsoft.com/office/drawing/2010/main" val="0"/>
              </a:ext>
            </a:extLst>
          </a:blip>
          <a:srcRect/>
          <a:stretch>
            <a:fillRect/>
          </a:stretch>
        </p:blipFill>
        <p:spPr bwMode="auto">
          <a:xfrm>
            <a:off x="4876800" y="457200"/>
            <a:ext cx="3886200" cy="3595687"/>
          </a:xfrm>
          <a:prstGeom prst="rect">
            <a:avLst/>
          </a:prstGeom>
          <a:noFill/>
          <a:ln>
            <a:noFill/>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295400"/>
            <a:ext cx="8839200" cy="5410200"/>
          </a:xfrm>
        </p:spPr>
        <p:txBody>
          <a:bodyPr rtlCol="0">
            <a:noAutofit/>
          </a:bodyPr>
          <a:lstStyle/>
          <a:p>
            <a:pPr marL="0" indent="0" fontAlgn="auto">
              <a:spcAft>
                <a:spcPts val="0"/>
              </a:spcAft>
              <a:buFont typeface="Arial" pitchFamily="34" charset="0"/>
              <a:buNone/>
              <a:defRPr/>
            </a:pPr>
            <a:endParaRPr lang="en-US" dirty="0" smtClean="0"/>
          </a:p>
          <a:p>
            <a:pPr marL="0" indent="0" fontAlgn="auto">
              <a:spcAft>
                <a:spcPts val="0"/>
              </a:spcAft>
              <a:buFont typeface="Arial" pitchFamily="34" charset="0"/>
              <a:buNone/>
              <a:defRPr/>
            </a:pPr>
            <a:r>
              <a:rPr lang="en-US" dirty="0" smtClean="0"/>
              <a:t>Advanced Placement</a:t>
            </a:r>
          </a:p>
          <a:p>
            <a:pPr fontAlgn="auto">
              <a:spcAft>
                <a:spcPts val="0"/>
              </a:spcAft>
              <a:buFont typeface="Arial" pitchFamily="34" charset="0"/>
              <a:buChar char="•"/>
              <a:defRPr/>
            </a:pPr>
            <a:r>
              <a:rPr lang="en-US" dirty="0" smtClean="0"/>
              <a:t>Register for exam in the Spring</a:t>
            </a:r>
          </a:p>
          <a:p>
            <a:pPr fontAlgn="auto">
              <a:spcAft>
                <a:spcPts val="0"/>
              </a:spcAft>
              <a:buFont typeface="Arial" pitchFamily="34" charset="0"/>
              <a:buChar char="•"/>
              <a:defRPr/>
            </a:pPr>
            <a:r>
              <a:rPr lang="en-US" dirty="0" smtClean="0"/>
              <a:t>Scores reported to colleges selected by student</a:t>
            </a:r>
          </a:p>
          <a:p>
            <a:pPr fontAlgn="auto">
              <a:spcAft>
                <a:spcPts val="0"/>
              </a:spcAft>
              <a:buFont typeface="Arial" pitchFamily="34" charset="0"/>
              <a:buChar char="•"/>
              <a:defRPr/>
            </a:pPr>
            <a:endParaRPr lang="en-US" dirty="0" smtClean="0"/>
          </a:p>
          <a:p>
            <a:pPr marL="0" indent="0" fontAlgn="auto">
              <a:spcAft>
                <a:spcPts val="0"/>
              </a:spcAft>
              <a:buFont typeface="Arial" pitchFamily="34" charset="0"/>
              <a:buNone/>
              <a:defRPr/>
            </a:pPr>
            <a:r>
              <a:rPr lang="en-US" dirty="0" smtClean="0"/>
              <a:t>College in High School and Tech Prep</a:t>
            </a:r>
          </a:p>
          <a:p>
            <a:pPr fontAlgn="auto">
              <a:spcAft>
                <a:spcPts val="0"/>
              </a:spcAft>
              <a:buFont typeface="Arial" pitchFamily="34" charset="0"/>
              <a:buChar char="•"/>
              <a:defRPr/>
            </a:pPr>
            <a:r>
              <a:rPr lang="en-US" dirty="0" smtClean="0"/>
              <a:t>Register through teacher or online for college courses in Fall and Winter</a:t>
            </a:r>
          </a:p>
          <a:p>
            <a:pPr fontAlgn="auto">
              <a:spcAft>
                <a:spcPts val="0"/>
              </a:spcAft>
              <a:buFont typeface="Arial" pitchFamily="34" charset="0"/>
              <a:buChar char="•"/>
              <a:defRPr/>
            </a:pPr>
            <a:r>
              <a:rPr lang="en-US" dirty="0" smtClean="0"/>
              <a:t>Obtain transcript from college to transfer credits</a:t>
            </a:r>
            <a:endParaRPr lang="en-US" dirty="0"/>
          </a:p>
        </p:txBody>
      </p:sp>
      <p:sp>
        <p:nvSpPr>
          <p:cNvPr id="6" name="Rounded Rectangle 5"/>
          <p:cNvSpPr/>
          <p:nvPr/>
        </p:nvSpPr>
        <p:spPr>
          <a:xfrm>
            <a:off x="152400" y="152400"/>
            <a:ext cx="2209800" cy="1338263"/>
          </a:xfrm>
          <a:prstGeom prst="roundRect">
            <a:avLst/>
          </a:prstGeom>
          <a:solidFill>
            <a:schemeClr val="accent1">
              <a:lumMod val="75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6000" dirty="0">
                <a:solidFill>
                  <a:schemeClr val="bg1"/>
                </a:solidFill>
              </a:rPr>
              <a:t>How?</a:t>
            </a:r>
          </a:p>
        </p:txBody>
      </p:sp>
      <p:sp>
        <p:nvSpPr>
          <p:cNvPr id="24579" name="TextBox 6"/>
          <p:cNvSpPr txBox="1">
            <a:spLocks noChangeArrowheads="1"/>
          </p:cNvSpPr>
          <p:nvPr/>
        </p:nvSpPr>
        <p:spPr bwMode="auto">
          <a:xfrm>
            <a:off x="2590800" y="188913"/>
            <a:ext cx="6096000" cy="1446550"/>
          </a:xfrm>
          <a:prstGeom prst="rect">
            <a:avLst/>
          </a:prstGeom>
          <a:noFill/>
          <a:ln w="9525">
            <a:noFill/>
            <a:miter lim="800000"/>
            <a:headEnd/>
            <a:tailEnd/>
          </a:ln>
        </p:spPr>
        <p:txBody>
          <a:bodyPr wrap="square">
            <a:spAutoFit/>
          </a:bodyPr>
          <a:lstStyle/>
          <a:p>
            <a:r>
              <a:rPr lang="en-US" sz="4400" dirty="0">
                <a:latin typeface="Calibri" pitchFamily="34" charset="0"/>
              </a:rPr>
              <a:t>Register for designated</a:t>
            </a:r>
          </a:p>
          <a:p>
            <a:r>
              <a:rPr lang="en-US" sz="4400" dirty="0">
                <a:latin typeface="Calibri" pitchFamily="34" charset="0"/>
              </a:rPr>
              <a:t> high school courses.</a:t>
            </a:r>
          </a:p>
        </p:txBody>
      </p:sp>
      <p:pic>
        <p:nvPicPr>
          <p:cNvPr id="11266" name="Picture 2" descr="C:\Users\Beverly\AppData\Local\Microsoft\Windows\Temporary Internet Files\Content.IE5\D11OAP9I\MC90008886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74853" y="1295399"/>
            <a:ext cx="2169147" cy="1894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0464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p:cNvSpPr>
          <p:nvPr>
            <p:ph type="body" idx="1"/>
          </p:nvPr>
        </p:nvSpPr>
        <p:spPr/>
        <p:txBody>
          <a:bodyPr/>
          <a:lstStyle/>
          <a:p>
            <a:r>
              <a:rPr lang="en-US" sz="3600" dirty="0" smtClean="0"/>
              <a:t>Where are you going to college?</a:t>
            </a:r>
          </a:p>
          <a:p>
            <a:r>
              <a:rPr lang="en-US" sz="3600" dirty="0" smtClean="0"/>
              <a:t>What is your area of focus or major in college?</a:t>
            </a:r>
          </a:p>
          <a:p>
            <a:r>
              <a:rPr lang="en-US" sz="3600" dirty="0" smtClean="0"/>
              <a:t>What is the difference between college general education requirements and degree requirements?</a:t>
            </a:r>
          </a:p>
          <a:p>
            <a:r>
              <a:rPr lang="en-US" sz="3600" dirty="0" smtClean="0"/>
              <a:t>Do you have to pay for every Early College Class?</a:t>
            </a:r>
          </a:p>
        </p:txBody>
      </p:sp>
      <p:sp>
        <p:nvSpPr>
          <p:cNvPr id="7" name="Rounded Rectangle 6"/>
          <p:cNvSpPr/>
          <p:nvPr/>
        </p:nvSpPr>
        <p:spPr>
          <a:xfrm>
            <a:off x="457200" y="274638"/>
            <a:ext cx="8229600" cy="1143000"/>
          </a:xfrm>
          <a:prstGeom prst="roundRect">
            <a:avLst/>
          </a:prstGeom>
          <a:solidFill>
            <a:schemeClr val="accent1">
              <a:lumMod val="75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4400">
                <a:solidFill>
                  <a:schemeClr val="bg1"/>
                </a:solidFill>
              </a:rPr>
              <a:t>Questions you should ask yourself:</a:t>
            </a:r>
          </a:p>
        </p:txBody>
      </p:sp>
      <p:pic>
        <p:nvPicPr>
          <p:cNvPr id="12290" name="Picture 2" descr="C:\Users\Beverly\AppData\Local\Microsoft\Windows\Temporary Internet Files\Content.IE5\G01ZNAJF\MC900441902[1].wm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66972" y="4191000"/>
            <a:ext cx="2077028" cy="2454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7195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174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174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174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ctrTitle"/>
          </p:nvPr>
        </p:nvSpPr>
        <p:spPr>
          <a:xfrm>
            <a:off x="1524000" y="2133600"/>
            <a:ext cx="5791200" cy="1371600"/>
          </a:xfrm>
        </p:spPr>
        <p:txBody>
          <a:bodyPr/>
          <a:lstStyle/>
          <a:p>
            <a:r>
              <a:rPr lang="en-US" smtClean="0"/>
              <a:t>Early College Programs</a:t>
            </a:r>
          </a:p>
        </p:txBody>
      </p:sp>
      <p:sp>
        <p:nvSpPr>
          <p:cNvPr id="3" name="Subtitle 2"/>
          <p:cNvSpPr>
            <a:spLocks noGrp="1"/>
          </p:cNvSpPr>
          <p:nvPr>
            <p:ph type="subTitle" idx="1"/>
          </p:nvPr>
        </p:nvSpPr>
        <p:spPr>
          <a:xfrm>
            <a:off x="2209800" y="3581400"/>
            <a:ext cx="4343400" cy="685800"/>
          </a:xfrm>
        </p:spPr>
        <p:txBody>
          <a:bodyPr rtlCol="0">
            <a:normAutofit/>
          </a:bodyPr>
          <a:lstStyle/>
          <a:p>
            <a:pPr fontAlgn="auto">
              <a:spcAft>
                <a:spcPts val="0"/>
              </a:spcAft>
              <a:buFont typeface="Arial" pitchFamily="34" charset="0"/>
              <a:buNone/>
              <a:defRPr/>
            </a:pPr>
            <a:r>
              <a:rPr lang="en-US" dirty="0" smtClean="0"/>
              <a:t>?Questions?</a:t>
            </a:r>
            <a:endParaRPr lang="en-US" dirty="0"/>
          </a:p>
        </p:txBody>
      </p:sp>
      <p:pic>
        <p:nvPicPr>
          <p:cNvPr id="5" name="Picture 1" descr="EPS-Primary-Logo-RG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457200"/>
            <a:ext cx="2000250"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5" name="Picture 3" descr="C:\Users\Beverly\AppData\Local\Microsoft\Windows\Temporary Internet Files\Content.IE5\FEQ0O0TY\MC900078622[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6773" y="1737831"/>
            <a:ext cx="2183027" cy="4696307"/>
          </a:xfrm>
          <a:prstGeom prst="rect">
            <a:avLst/>
          </a:prstGeom>
          <a:noFill/>
          <a:extLst>
            <a:ext uri="{909E8E84-426E-40DD-AFC4-6F175D3DCCD1}">
              <a14:hiddenFill xmlns:a14="http://schemas.microsoft.com/office/drawing/2010/main">
                <a:solidFill>
                  <a:srgbClr val="FFFFFF"/>
                </a:solidFill>
              </a14:hiddenFill>
            </a:ext>
          </a:extLst>
        </p:spPr>
      </p:pic>
      <p:pic>
        <p:nvPicPr>
          <p:cNvPr id="13316" name="Picture 4" descr="C:\Users\Beverly\AppData\Local\Microsoft\Windows\Temporary Internet Files\Content.IE5\D11OAP9I\MC900078711[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162799" y="885309"/>
            <a:ext cx="1865557" cy="45248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66351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Beverly\AppData\Local\Microsoft\Windows\Temporary Internet Files\Content.IE5\G01ZNAJF\MP900422788[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67600" y="2286000"/>
            <a:ext cx="1547658" cy="2127250"/>
          </a:xfrm>
          <a:prstGeom prst="rect">
            <a:avLst/>
          </a:prstGeom>
          <a:noFill/>
          <a:extLst>
            <a:ext uri="{909E8E84-426E-40DD-AFC4-6F175D3DCCD1}">
              <a14:hiddenFill xmlns:a14="http://schemas.microsoft.com/office/drawing/2010/main">
                <a:solidFill>
                  <a:srgbClr val="FFFFFF"/>
                </a:solidFill>
              </a14:hiddenFill>
            </a:ext>
          </a:extLst>
        </p:spPr>
      </p:pic>
      <p:sp>
        <p:nvSpPr>
          <p:cNvPr id="27649" name="Title 1"/>
          <p:cNvSpPr>
            <a:spLocks noGrp="1"/>
          </p:cNvSpPr>
          <p:nvPr>
            <p:ph type="title"/>
          </p:nvPr>
        </p:nvSpPr>
        <p:spPr>
          <a:xfrm>
            <a:off x="2819400" y="255588"/>
            <a:ext cx="5943600" cy="1006475"/>
          </a:xfrm>
        </p:spPr>
        <p:txBody>
          <a:bodyPr/>
          <a:lstStyle/>
          <a:p>
            <a:pPr algn="l"/>
            <a:r>
              <a:rPr lang="en-US" sz="4800" dirty="0" smtClean="0"/>
              <a:t>Momentum for</a:t>
            </a:r>
            <a:br>
              <a:rPr lang="en-US" sz="4800" dirty="0" smtClean="0"/>
            </a:br>
            <a:r>
              <a:rPr lang="en-US" sz="4800" dirty="0" smtClean="0"/>
              <a:t>College and Career</a:t>
            </a:r>
          </a:p>
        </p:txBody>
      </p:sp>
      <p:sp>
        <p:nvSpPr>
          <p:cNvPr id="3" name="Content Placeholder 2"/>
          <p:cNvSpPr>
            <a:spLocks noGrp="1"/>
          </p:cNvSpPr>
          <p:nvPr>
            <p:ph idx="1"/>
          </p:nvPr>
        </p:nvSpPr>
        <p:spPr>
          <a:xfrm>
            <a:off x="381000" y="1524000"/>
            <a:ext cx="8229600" cy="5105400"/>
          </a:xfrm>
        </p:spPr>
        <p:txBody>
          <a:bodyPr>
            <a:normAutofit/>
          </a:bodyPr>
          <a:lstStyle/>
          <a:p>
            <a:pPr>
              <a:lnSpc>
                <a:spcPct val="80000"/>
              </a:lnSpc>
              <a:buFont typeface="Arial" charset="0"/>
              <a:buNone/>
            </a:pPr>
            <a:r>
              <a:rPr lang="en-US" sz="2200" b="1" dirty="0" smtClean="0"/>
              <a:t>Rigorous Coursework in High School</a:t>
            </a:r>
          </a:p>
          <a:p>
            <a:pPr>
              <a:lnSpc>
                <a:spcPct val="80000"/>
              </a:lnSpc>
              <a:buFont typeface="Arial" charset="0"/>
              <a:buNone/>
            </a:pPr>
            <a:r>
              <a:rPr lang="en-US" sz="1800" i="1" dirty="0" smtClean="0"/>
              <a:t>“The academic intensity of the student’s high school curriculum still counts more than anything else in </a:t>
            </a:r>
            <a:r>
              <a:rPr lang="en-US" sz="1800" i="1" dirty="0" err="1" smtClean="0"/>
              <a:t>precollegiate</a:t>
            </a:r>
            <a:r>
              <a:rPr lang="en-US" sz="1800" i="1" dirty="0" smtClean="0"/>
              <a:t> history in providing momentum toward completing a bachelor’s degree.” – The Toolbox Revisited (2006)</a:t>
            </a:r>
          </a:p>
          <a:p>
            <a:pPr>
              <a:lnSpc>
                <a:spcPct val="80000"/>
              </a:lnSpc>
            </a:pPr>
            <a:r>
              <a:rPr lang="en-US" sz="2200" dirty="0" smtClean="0"/>
              <a:t>Prepares students for college and career success</a:t>
            </a:r>
          </a:p>
          <a:p>
            <a:pPr>
              <a:lnSpc>
                <a:spcPct val="80000"/>
              </a:lnSpc>
            </a:pPr>
            <a:r>
              <a:rPr lang="en-US" sz="2200" dirty="0" smtClean="0"/>
              <a:t>Encourages engagement in school</a:t>
            </a:r>
          </a:p>
          <a:p>
            <a:pPr>
              <a:lnSpc>
                <a:spcPct val="80000"/>
              </a:lnSpc>
              <a:buFont typeface="Arial" charset="0"/>
              <a:buNone/>
            </a:pPr>
            <a:r>
              <a:rPr lang="en-US" sz="2200" b="1" dirty="0" smtClean="0"/>
              <a:t>Earning Credits toward College Graduation</a:t>
            </a:r>
          </a:p>
          <a:p>
            <a:r>
              <a:rPr lang="en-US" sz="2200" dirty="0" smtClean="0"/>
              <a:t>Student are more likely to complete a college degree if they complete 20 credits during the first year of enrollment.</a:t>
            </a:r>
          </a:p>
          <a:p>
            <a:pPr>
              <a:buFont typeface="Arial" charset="0"/>
              <a:buNone/>
            </a:pPr>
            <a:r>
              <a:rPr lang="en-US" sz="1800" i="1" dirty="0" smtClean="0"/>
              <a:t>“It is all the more reason to begin the transition process in high school with expanded dual enrollment programs offering true postsecondary course work so that students enter higher education with a minimum of 6 additive credits to help them cross that 20-credit line. Six is good, 9 is better, and 12 is a guarantee of momentum.” – The Toolbox Revisited (2006)</a:t>
            </a:r>
          </a:p>
          <a:p>
            <a:pPr>
              <a:buFont typeface="Arial" charset="0"/>
              <a:buNone/>
            </a:pPr>
            <a:endParaRPr lang="en-US" sz="1200" dirty="0" smtClean="0"/>
          </a:p>
          <a:p>
            <a:pPr>
              <a:buFont typeface="Arial" charset="0"/>
              <a:buNone/>
            </a:pPr>
            <a:r>
              <a:rPr lang="en-US" sz="1200" dirty="0" smtClean="0"/>
              <a:t>Adelman, C. (2006). </a:t>
            </a:r>
            <a:r>
              <a:rPr lang="en-US" sz="1200" i="1" dirty="0" smtClean="0"/>
              <a:t>The Toolbox Revisited: Path to Degree Completion from High School Through College. </a:t>
            </a:r>
            <a:r>
              <a:rPr lang="en-US" sz="1200" dirty="0" smtClean="0"/>
              <a:t>Washington, D.C.: U.S Department of Education.</a:t>
            </a:r>
          </a:p>
        </p:txBody>
      </p:sp>
      <p:sp>
        <p:nvSpPr>
          <p:cNvPr id="5" name="Rounded Rectangle 4"/>
          <p:cNvSpPr/>
          <p:nvPr/>
        </p:nvSpPr>
        <p:spPr>
          <a:xfrm>
            <a:off x="152400" y="152400"/>
            <a:ext cx="2514600" cy="1212850"/>
          </a:xfrm>
          <a:prstGeom prst="roundRect">
            <a:avLst/>
          </a:prstGeom>
          <a:solidFill>
            <a:schemeClr val="accent1">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pPr>
            <a:r>
              <a:rPr lang="en-US" sz="6000" dirty="0">
                <a:solidFill>
                  <a:schemeClr val="bg1"/>
                </a:solidFill>
              </a:rPr>
              <a:t>Why?</a:t>
            </a:r>
          </a:p>
        </p:txBody>
      </p:sp>
    </p:spTree>
    <p:extLst>
      <p:ext uri="{BB962C8B-B14F-4D97-AF65-F5344CB8AC3E}">
        <p14:creationId xmlns:p14="http://schemas.microsoft.com/office/powerpoint/2010/main" val="4055298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152400" y="152400"/>
            <a:ext cx="2514600" cy="1212850"/>
          </a:xfrm>
          <a:prstGeom prst="roundRect">
            <a:avLst/>
          </a:prstGeom>
          <a:solidFill>
            <a:schemeClr val="accent1">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pPr>
            <a:r>
              <a:rPr lang="en-US" sz="6000" dirty="0">
                <a:solidFill>
                  <a:schemeClr val="bg1"/>
                </a:solidFill>
              </a:rPr>
              <a:t>Why?</a:t>
            </a:r>
          </a:p>
        </p:txBody>
      </p:sp>
      <p:sp>
        <p:nvSpPr>
          <p:cNvPr id="2" name="TextBox 1"/>
          <p:cNvSpPr txBox="1"/>
          <p:nvPr/>
        </p:nvSpPr>
        <p:spPr>
          <a:xfrm>
            <a:off x="250348" y="6149718"/>
            <a:ext cx="5868722" cy="461665"/>
          </a:xfrm>
          <a:prstGeom prst="rect">
            <a:avLst/>
          </a:prstGeom>
          <a:noFill/>
        </p:spPr>
        <p:txBody>
          <a:bodyPr wrap="none" rtlCol="0">
            <a:spAutoFit/>
          </a:bodyPr>
          <a:lstStyle/>
          <a:p>
            <a:r>
              <a:rPr lang="en-US" sz="1200" i="1" dirty="0" smtClean="0"/>
              <a:t>Source: Bureau of Labor Statics, Current Population Survey, downloaded 10072014</a:t>
            </a:r>
          </a:p>
          <a:p>
            <a:r>
              <a:rPr lang="en-US" sz="1200" i="1" dirty="0" smtClean="0"/>
              <a:t> from http</a:t>
            </a:r>
            <a:r>
              <a:rPr lang="en-US" sz="1200" i="1" dirty="0"/>
              <a:t>://www.bls.gov/emp/ep_chart_001.htm</a:t>
            </a:r>
          </a:p>
        </p:txBody>
      </p:sp>
      <p:pic>
        <p:nvPicPr>
          <p:cNvPr id="1026" name="Picture 2" descr="Chart. Earnings and unemployment rates by educational attainme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1318" y="1447800"/>
            <a:ext cx="8484661" cy="47019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94803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Beverly\AppData\Local\Microsoft\Windows\Temporary Internet Files\Content.IE5\D11OAP9I\MP900448296[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1000" y="1858832"/>
            <a:ext cx="4884218" cy="3246568"/>
          </a:xfrm>
          <a:prstGeom prst="rect">
            <a:avLst/>
          </a:prstGeom>
          <a:noFill/>
          <a:extLst>
            <a:ext uri="{909E8E84-426E-40DD-AFC4-6F175D3DCCD1}">
              <a14:hiddenFill xmlns:a14="http://schemas.microsoft.com/office/drawing/2010/main">
                <a:solidFill>
                  <a:srgbClr val="FFFFFF"/>
                </a:solidFill>
              </a14:hiddenFill>
            </a:ext>
          </a:extLst>
        </p:spPr>
      </p:pic>
      <p:sp>
        <p:nvSpPr>
          <p:cNvPr id="4" name="Rounded Rectangle 3"/>
          <p:cNvSpPr/>
          <p:nvPr/>
        </p:nvSpPr>
        <p:spPr>
          <a:xfrm>
            <a:off x="152400" y="157163"/>
            <a:ext cx="2514600" cy="1212850"/>
          </a:xfrm>
          <a:prstGeom prst="roundRect">
            <a:avLst/>
          </a:prstGeom>
          <a:solidFill>
            <a:schemeClr val="accent1">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pPr>
            <a:r>
              <a:rPr lang="en-US" sz="6000" dirty="0">
                <a:solidFill>
                  <a:schemeClr val="bg1"/>
                </a:solidFill>
              </a:rPr>
              <a:t>Why?</a:t>
            </a:r>
          </a:p>
        </p:txBody>
      </p:sp>
      <p:sp>
        <p:nvSpPr>
          <p:cNvPr id="5" name="Content Placeholder 2"/>
          <p:cNvSpPr txBox="1">
            <a:spLocks/>
          </p:cNvSpPr>
          <p:nvPr/>
        </p:nvSpPr>
        <p:spPr>
          <a:xfrm>
            <a:off x="2921000" y="301625"/>
            <a:ext cx="4699000" cy="9144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en-US" sz="4800" dirty="0" smtClean="0"/>
              <a:t>  $</a:t>
            </a:r>
            <a:r>
              <a:rPr lang="en-US" sz="4800" dirty="0" err="1" smtClean="0"/>
              <a:t>aves</a:t>
            </a:r>
            <a:r>
              <a:rPr lang="en-US" sz="4800" dirty="0" smtClean="0"/>
              <a:t> Money </a:t>
            </a:r>
          </a:p>
          <a:p>
            <a:pPr fontAlgn="auto">
              <a:spcAft>
                <a:spcPts val="0"/>
              </a:spcAft>
              <a:defRPr/>
            </a:pPr>
            <a:endParaRPr lang="en-US" sz="4800" dirty="0"/>
          </a:p>
        </p:txBody>
      </p:sp>
      <p:sp>
        <p:nvSpPr>
          <p:cNvPr id="7" name="Content Placeholder 6"/>
          <p:cNvSpPr>
            <a:spLocks noGrp="1"/>
          </p:cNvSpPr>
          <p:nvPr>
            <p:ph idx="1"/>
          </p:nvPr>
        </p:nvSpPr>
        <p:spPr>
          <a:xfrm>
            <a:off x="228600" y="1376191"/>
            <a:ext cx="8686800" cy="5253209"/>
          </a:xfrm>
        </p:spPr>
        <p:txBody>
          <a:bodyPr/>
          <a:lstStyle/>
          <a:p>
            <a:r>
              <a:rPr lang="en-US" dirty="0" smtClean="0"/>
              <a:t>Washington State College Graduates Class of 2012 </a:t>
            </a:r>
          </a:p>
          <a:p>
            <a:pPr lvl="1"/>
            <a:r>
              <a:rPr lang="en-US" sz="2000" dirty="0" smtClean="0"/>
              <a:t>average debt upon graduation - $29,400</a:t>
            </a:r>
          </a:p>
          <a:p>
            <a:pPr lvl="1"/>
            <a:r>
              <a:rPr lang="en-US" sz="2000" dirty="0"/>
              <a:t>p</a:t>
            </a:r>
            <a:r>
              <a:rPr lang="en-US" sz="2000" dirty="0" smtClean="0"/>
              <a:t>roportion with debt – 71%</a:t>
            </a:r>
          </a:p>
          <a:p>
            <a:r>
              <a:rPr lang="en-US" dirty="0" smtClean="0"/>
              <a:t>National Unemployment</a:t>
            </a:r>
          </a:p>
          <a:p>
            <a:pPr lvl="1"/>
            <a:r>
              <a:rPr lang="en-US" sz="2000" dirty="0" smtClean="0"/>
              <a:t>Unemployment rate – 6.8%</a:t>
            </a:r>
          </a:p>
          <a:p>
            <a:pPr lvl="1"/>
            <a:r>
              <a:rPr lang="en-US" sz="2000" dirty="0" smtClean="0"/>
              <a:t>Underemployment rate – 14.7%</a:t>
            </a:r>
          </a:p>
          <a:p>
            <a:pPr lvl="1"/>
            <a:r>
              <a:rPr lang="en-US" sz="2000" dirty="0" smtClean="0"/>
              <a:t>Had jobs not requiring college degree – 28.4%</a:t>
            </a:r>
          </a:p>
          <a:p>
            <a:r>
              <a:rPr lang="en-US" dirty="0" smtClean="0"/>
              <a:t>Strong economic returns for investment in college degree</a:t>
            </a:r>
          </a:p>
          <a:p>
            <a:pPr lvl="1"/>
            <a:r>
              <a:rPr lang="en-US" sz="2000" dirty="0" smtClean="0"/>
              <a:t>Unemployment rate of HS grads is 17.9% compared to 7.7% for college graduates</a:t>
            </a:r>
          </a:p>
          <a:p>
            <a:pPr marL="57150" indent="0">
              <a:buNone/>
            </a:pPr>
            <a:r>
              <a:rPr lang="en-US" sz="1600" i="1" dirty="0" smtClean="0"/>
              <a:t>Source</a:t>
            </a:r>
            <a:r>
              <a:rPr lang="en-US" sz="1600" i="1" dirty="0"/>
              <a:t>: The Institute For College Access &amp; Success, The Project on Student Debt </a:t>
            </a:r>
            <a:r>
              <a:rPr lang="en-US" sz="1600" i="1" dirty="0" smtClean="0"/>
              <a:t>(October, 2014)</a:t>
            </a:r>
            <a:endParaRPr lang="en-US" sz="1600" i="1" dirty="0"/>
          </a:p>
          <a:p>
            <a:pPr lvl="1"/>
            <a:endParaRPr lang="en-US" dirty="0" smtClean="0"/>
          </a:p>
          <a:p>
            <a:pPr lvl="1"/>
            <a:endParaRPr lang="en-US" dirty="0" smtClean="0"/>
          </a:p>
        </p:txBody>
      </p:sp>
    </p:spTree>
    <p:extLst>
      <p:ext uri="{BB962C8B-B14F-4D97-AF65-F5344CB8AC3E}">
        <p14:creationId xmlns:p14="http://schemas.microsoft.com/office/powerpoint/2010/main" val="2819636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7">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152400" y="157163"/>
            <a:ext cx="2514600" cy="1212850"/>
          </a:xfrm>
          <a:prstGeom prst="roundRect">
            <a:avLst/>
          </a:prstGeom>
          <a:solidFill>
            <a:schemeClr val="accent1">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pPr>
            <a:r>
              <a:rPr lang="en-US" sz="6000" dirty="0">
                <a:solidFill>
                  <a:schemeClr val="bg1"/>
                </a:solidFill>
              </a:rPr>
              <a:t>Why?</a:t>
            </a:r>
          </a:p>
        </p:txBody>
      </p:sp>
      <p:sp>
        <p:nvSpPr>
          <p:cNvPr id="7" name="Content Placeholder 2"/>
          <p:cNvSpPr txBox="1">
            <a:spLocks/>
          </p:cNvSpPr>
          <p:nvPr/>
        </p:nvSpPr>
        <p:spPr>
          <a:xfrm>
            <a:off x="2921000" y="301625"/>
            <a:ext cx="3352800" cy="9144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defRPr/>
            </a:pPr>
            <a:r>
              <a:rPr lang="en-US" sz="4000" dirty="0" smtClean="0"/>
              <a:t>Saves Money</a:t>
            </a:r>
          </a:p>
          <a:p>
            <a:pPr fontAlgn="auto">
              <a:spcAft>
                <a:spcPts val="0"/>
              </a:spcAft>
              <a:defRPr/>
            </a:pP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908122644"/>
              </p:ext>
            </p:extLst>
          </p:nvPr>
        </p:nvGraphicFramePr>
        <p:xfrm>
          <a:off x="381000" y="1524000"/>
          <a:ext cx="8153400" cy="2494280"/>
        </p:xfrm>
        <a:graphic>
          <a:graphicData uri="http://schemas.openxmlformats.org/drawingml/2006/table">
            <a:tbl>
              <a:tblPr firstRow="1" bandRow="1">
                <a:tableStyleId>{5C22544A-7EE6-4342-B048-85BDC9FD1C3A}</a:tableStyleId>
              </a:tblPr>
              <a:tblGrid>
                <a:gridCol w="5791200"/>
                <a:gridCol w="2362200"/>
              </a:tblGrid>
              <a:tr h="370840">
                <a:tc>
                  <a:txBody>
                    <a:bodyPr/>
                    <a:lstStyle/>
                    <a:p>
                      <a:r>
                        <a:rPr lang="en-US" dirty="0" smtClean="0"/>
                        <a:t>Five Washington</a:t>
                      </a:r>
                      <a:r>
                        <a:rPr lang="en-US" baseline="0" dirty="0" smtClean="0"/>
                        <a:t> State Public Colleges and Universities</a:t>
                      </a:r>
                      <a:endParaRPr lang="en-US" dirty="0"/>
                    </a:p>
                  </a:txBody>
                  <a:tcPr anchor="ctr"/>
                </a:tc>
                <a:tc>
                  <a:txBody>
                    <a:bodyPr/>
                    <a:lstStyle/>
                    <a:p>
                      <a:pPr algn="ctr"/>
                      <a:r>
                        <a:rPr lang="en-US" dirty="0" smtClean="0"/>
                        <a:t>The Cost of 15 Credits (2014-15)</a:t>
                      </a:r>
                      <a:endParaRPr lang="en-US" dirty="0"/>
                    </a:p>
                  </a:txBody>
                  <a:tcPr/>
                </a:tc>
              </a:tr>
              <a:tr h="370840">
                <a:tc>
                  <a:txBody>
                    <a:bodyPr/>
                    <a:lstStyle/>
                    <a:p>
                      <a:r>
                        <a:rPr lang="en-US" dirty="0" smtClean="0"/>
                        <a:t>Everett Community College</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$1333.35</a:t>
                      </a:r>
                    </a:p>
                  </a:txBody>
                  <a:tcPr/>
                </a:tc>
              </a:tr>
              <a:tr h="370840">
                <a:tc>
                  <a:txBody>
                    <a:bodyPr/>
                    <a:lstStyle/>
                    <a:p>
                      <a:r>
                        <a:rPr lang="en-US" dirty="0" smtClean="0"/>
                        <a:t>Central Washington University</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$2,647.00</a:t>
                      </a:r>
                    </a:p>
                  </a:txBody>
                  <a:tcPr/>
                </a:tc>
              </a:tr>
              <a:tr h="370840">
                <a:tc>
                  <a:txBody>
                    <a:bodyPr/>
                    <a:lstStyle/>
                    <a:p>
                      <a:r>
                        <a:rPr lang="en-US" dirty="0" smtClean="0"/>
                        <a:t>University of Washington</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$4132.00</a:t>
                      </a:r>
                    </a:p>
                  </a:txBody>
                  <a:tcPr/>
                </a:tc>
              </a:tr>
              <a:tr h="370840">
                <a:tc>
                  <a:txBody>
                    <a:bodyPr/>
                    <a:lstStyle/>
                    <a:p>
                      <a:r>
                        <a:rPr lang="en-US" dirty="0" smtClean="0"/>
                        <a:t>Western Washington University</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$2501.00</a:t>
                      </a:r>
                    </a:p>
                  </a:txBody>
                  <a:tcPr/>
                </a:tc>
              </a:tr>
              <a:tr h="370840">
                <a:tc>
                  <a:txBody>
                    <a:bodyPr/>
                    <a:lstStyle/>
                    <a:p>
                      <a:r>
                        <a:rPr lang="en-US" dirty="0" smtClean="0"/>
                        <a:t>Washington State University (Semester</a:t>
                      </a:r>
                      <a:r>
                        <a:rPr lang="en-US" baseline="0" dirty="0" smtClean="0"/>
                        <a:t> System – 12 credits)</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$5,698.00</a:t>
                      </a:r>
                    </a:p>
                  </a:txBody>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3943335611"/>
              </p:ext>
            </p:extLst>
          </p:nvPr>
        </p:nvGraphicFramePr>
        <p:xfrm>
          <a:off x="381000" y="4267200"/>
          <a:ext cx="8153400" cy="2169160"/>
        </p:xfrm>
        <a:graphic>
          <a:graphicData uri="http://schemas.openxmlformats.org/drawingml/2006/table">
            <a:tbl>
              <a:tblPr firstRow="1" bandRow="1">
                <a:tableStyleId>{5C22544A-7EE6-4342-B048-85BDC9FD1C3A}</a:tableStyleId>
              </a:tblPr>
              <a:tblGrid>
                <a:gridCol w="5791200"/>
                <a:gridCol w="2362200"/>
              </a:tblGrid>
              <a:tr h="685800">
                <a:tc>
                  <a:txBody>
                    <a:bodyPr/>
                    <a:lstStyle/>
                    <a:p>
                      <a:r>
                        <a:rPr lang="en-US" dirty="0" smtClean="0"/>
                        <a:t>Everett</a:t>
                      </a:r>
                      <a:r>
                        <a:rPr lang="en-US" baseline="0" dirty="0" smtClean="0"/>
                        <a:t> Public Schools Early College Programs</a:t>
                      </a:r>
                      <a:endParaRPr lang="en-US" dirty="0"/>
                    </a:p>
                  </a:txBody>
                  <a:tcPr anchor="ctr"/>
                </a:tc>
                <a:tc>
                  <a:txBody>
                    <a:bodyPr/>
                    <a:lstStyle/>
                    <a:p>
                      <a:pPr algn="ctr"/>
                      <a:r>
                        <a:rPr lang="en-US" dirty="0" smtClean="0"/>
                        <a:t>The Cost of 15 Credits (2014-15)</a:t>
                      </a:r>
                      <a:endParaRPr lang="en-US" dirty="0"/>
                    </a:p>
                  </a:txBody>
                  <a:tcPr/>
                </a:tc>
              </a:tr>
              <a:tr h="370840">
                <a:tc>
                  <a:txBody>
                    <a:bodyPr/>
                    <a:lstStyle/>
                    <a:p>
                      <a:r>
                        <a:rPr lang="en-US" dirty="0" smtClean="0"/>
                        <a:t>Advanced Placement (3 exams @ $91 each)</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$273.00</a:t>
                      </a:r>
                    </a:p>
                  </a:txBody>
                  <a:tcPr/>
                </a:tc>
              </a:tr>
              <a:tr h="370840">
                <a:tc>
                  <a:txBody>
                    <a:bodyPr/>
                    <a:lstStyle/>
                    <a:p>
                      <a:r>
                        <a:rPr lang="en-US" dirty="0" err="1" smtClean="0"/>
                        <a:t>EvCC</a:t>
                      </a:r>
                      <a:r>
                        <a:rPr lang="en-US" dirty="0" smtClean="0"/>
                        <a:t> College in High School (5 cr.</a:t>
                      </a:r>
                      <a:r>
                        <a:rPr lang="en-US" baseline="0" dirty="0" smtClean="0"/>
                        <a:t> class @ $198 each)</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$594.00</a:t>
                      </a:r>
                    </a:p>
                  </a:txBody>
                  <a:tcPr/>
                </a:tc>
              </a:tr>
              <a:tr h="370840">
                <a:tc>
                  <a:txBody>
                    <a:bodyPr/>
                    <a:lstStyle/>
                    <a:p>
                      <a:r>
                        <a:rPr lang="en-US" dirty="0" smtClean="0"/>
                        <a:t>UW in</a:t>
                      </a:r>
                      <a:r>
                        <a:rPr lang="en-US" baseline="0" dirty="0" smtClean="0"/>
                        <a:t> the High School (5 cr. class @ $320 each + $44 fee)</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$1092.00</a:t>
                      </a:r>
                    </a:p>
                  </a:txBody>
                  <a:tcPr/>
                </a:tc>
              </a:tr>
              <a:tr h="370840">
                <a:tc>
                  <a:txBody>
                    <a:bodyPr/>
                    <a:lstStyle/>
                    <a:p>
                      <a:r>
                        <a:rPr lang="en-US" dirty="0" smtClean="0"/>
                        <a:t>Tech Prep (Most classes are free)</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Free</a:t>
                      </a:r>
                    </a:p>
                  </a:txBody>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Beverly\AppData\Local\Microsoft\Windows\Temporary Internet Files\Content.IE5\FEQ0O0TY\MC900056794[1].wmf"/>
          <p:cNvPicPr>
            <a:picLocks noChangeAspect="1" noChangeArrowheads="1"/>
          </p:cNvPicPr>
          <p:nvPr/>
        </p:nvPicPr>
        <p:blipFill>
          <a:blip r:embed="rId3">
            <a:lum bright="19000" contrast="-74000"/>
            <a:extLst>
              <a:ext uri="{28A0092B-C50C-407E-A947-70E740481C1C}">
                <a14:useLocalDpi xmlns:a14="http://schemas.microsoft.com/office/drawing/2010/main" val="0"/>
              </a:ext>
            </a:extLst>
          </a:blip>
          <a:srcRect/>
          <a:stretch>
            <a:fillRect/>
          </a:stretch>
        </p:blipFill>
        <p:spPr bwMode="auto">
          <a:xfrm>
            <a:off x="173038" y="1828800"/>
            <a:ext cx="8653208" cy="4236070"/>
          </a:xfrm>
          <a:prstGeom prst="rect">
            <a:avLst/>
          </a:prstGeom>
          <a:noFill/>
          <a:extLst>
            <a:ext uri="{909E8E84-426E-40DD-AFC4-6F175D3DCCD1}">
              <a14:hiddenFill xmlns:a14="http://schemas.microsoft.com/office/drawing/2010/main">
                <a:solidFill>
                  <a:srgbClr val="FFFFFF"/>
                </a:solidFill>
              </a14:hiddenFill>
            </a:ext>
          </a:extLst>
        </p:spPr>
      </p:pic>
      <p:sp>
        <p:nvSpPr>
          <p:cNvPr id="28673" name="Content Placeholder 2"/>
          <p:cNvSpPr>
            <a:spLocks noGrp="1"/>
          </p:cNvSpPr>
          <p:nvPr>
            <p:ph idx="1"/>
          </p:nvPr>
        </p:nvSpPr>
        <p:spPr>
          <a:xfrm>
            <a:off x="1676400" y="1676400"/>
            <a:ext cx="5791200" cy="4953000"/>
          </a:xfrm>
        </p:spPr>
        <p:txBody>
          <a:bodyPr/>
          <a:lstStyle/>
          <a:p>
            <a:pPr marL="0" indent="0">
              <a:buFont typeface="Arial" charset="0"/>
              <a:buNone/>
            </a:pPr>
            <a:r>
              <a:rPr lang="en-US" sz="2800" dirty="0" smtClean="0"/>
              <a:t>1. Everett Community College</a:t>
            </a:r>
          </a:p>
          <a:p>
            <a:pPr marL="0" indent="0">
              <a:buFont typeface="Arial" charset="0"/>
              <a:buNone/>
            </a:pPr>
            <a:r>
              <a:rPr lang="en-US" sz="2800" dirty="0" smtClean="0"/>
              <a:t>2. Edmonds Community College</a:t>
            </a:r>
          </a:p>
          <a:p>
            <a:pPr marL="0" indent="0">
              <a:buFont typeface="Arial" charset="0"/>
              <a:buNone/>
            </a:pPr>
            <a:r>
              <a:rPr lang="en-US" sz="2800" dirty="0" smtClean="0"/>
              <a:t>3. University of Washington - Seattle</a:t>
            </a:r>
          </a:p>
          <a:p>
            <a:pPr marL="0" indent="0">
              <a:buNone/>
            </a:pPr>
            <a:r>
              <a:rPr lang="en-US" sz="2800" dirty="0" smtClean="0"/>
              <a:t>4. </a:t>
            </a:r>
            <a:r>
              <a:rPr lang="en-US" sz="2800" dirty="0"/>
              <a:t>Western Washington University</a:t>
            </a:r>
          </a:p>
          <a:p>
            <a:pPr marL="0" indent="0">
              <a:buFont typeface="Arial" charset="0"/>
              <a:buNone/>
            </a:pPr>
            <a:r>
              <a:rPr lang="en-US" sz="2800" dirty="0" smtClean="0"/>
              <a:t>5. Washington State University</a:t>
            </a:r>
          </a:p>
          <a:p>
            <a:pPr marL="0" indent="0">
              <a:buFont typeface="Arial" charset="0"/>
              <a:buNone/>
            </a:pPr>
            <a:r>
              <a:rPr lang="en-US" sz="2800" dirty="0"/>
              <a:t>6</a:t>
            </a:r>
            <a:r>
              <a:rPr lang="en-US" sz="2800" dirty="0" smtClean="0"/>
              <a:t>. Shoreline Community College</a:t>
            </a:r>
          </a:p>
          <a:p>
            <a:pPr marL="0" indent="0">
              <a:buNone/>
            </a:pPr>
            <a:r>
              <a:rPr lang="en-US" sz="2800" dirty="0" smtClean="0"/>
              <a:t>7. </a:t>
            </a:r>
            <a:r>
              <a:rPr lang="en-US" sz="2800" dirty="0"/>
              <a:t>Central Washington University</a:t>
            </a:r>
          </a:p>
          <a:p>
            <a:pPr marL="0" indent="0">
              <a:buNone/>
            </a:pPr>
            <a:r>
              <a:rPr lang="en-US" sz="2800" dirty="0" smtClean="0"/>
              <a:t>8. Cascadia Community College</a:t>
            </a:r>
          </a:p>
          <a:p>
            <a:pPr marL="0" indent="0">
              <a:buNone/>
            </a:pPr>
            <a:r>
              <a:rPr lang="en-US" sz="2800" dirty="0" smtClean="0"/>
              <a:t>9. </a:t>
            </a:r>
            <a:r>
              <a:rPr lang="en-US" sz="2800" dirty="0"/>
              <a:t>Seattle Pacific University</a:t>
            </a:r>
          </a:p>
          <a:p>
            <a:pPr marL="0" indent="0">
              <a:buFont typeface="Arial" charset="0"/>
              <a:buNone/>
            </a:pPr>
            <a:r>
              <a:rPr lang="en-US" sz="2800" dirty="0" smtClean="0"/>
              <a:t>10. Eastern Washington University</a:t>
            </a:r>
          </a:p>
        </p:txBody>
      </p:sp>
      <p:sp>
        <p:nvSpPr>
          <p:cNvPr id="28674" name="TextBox 5"/>
          <p:cNvSpPr txBox="1">
            <a:spLocks noChangeArrowheads="1"/>
          </p:cNvSpPr>
          <p:nvPr/>
        </p:nvSpPr>
        <p:spPr bwMode="auto">
          <a:xfrm>
            <a:off x="2743200" y="222250"/>
            <a:ext cx="6400800" cy="1200329"/>
          </a:xfrm>
          <a:prstGeom prst="rect">
            <a:avLst/>
          </a:prstGeom>
          <a:noFill/>
          <a:ln w="9525">
            <a:noFill/>
            <a:miter lim="800000"/>
            <a:headEnd/>
            <a:tailEnd/>
          </a:ln>
        </p:spPr>
        <p:txBody>
          <a:bodyPr>
            <a:spAutoFit/>
          </a:bodyPr>
          <a:lstStyle/>
          <a:p>
            <a:r>
              <a:rPr lang="en-US" sz="3600" dirty="0">
                <a:latin typeface="Calibri" pitchFamily="34" charset="0"/>
              </a:rPr>
              <a:t>Most common colleges for </a:t>
            </a:r>
            <a:r>
              <a:rPr lang="en-US" sz="3600" dirty="0" smtClean="0">
                <a:latin typeface="Calibri" pitchFamily="34" charset="0"/>
              </a:rPr>
              <a:t>CHS </a:t>
            </a:r>
            <a:r>
              <a:rPr lang="en-US" sz="3600" dirty="0">
                <a:latin typeface="Calibri" pitchFamily="34" charset="0"/>
              </a:rPr>
              <a:t>students (initial enrollment):</a:t>
            </a:r>
          </a:p>
        </p:txBody>
      </p:sp>
      <p:sp>
        <p:nvSpPr>
          <p:cNvPr id="7" name="Rounded Rectangle 6"/>
          <p:cNvSpPr/>
          <p:nvPr/>
        </p:nvSpPr>
        <p:spPr>
          <a:xfrm>
            <a:off x="173038" y="222250"/>
            <a:ext cx="2514600" cy="1214438"/>
          </a:xfrm>
          <a:prstGeom prst="roundRect">
            <a:avLst/>
          </a:prstGeom>
          <a:solidFill>
            <a:schemeClr val="accent1">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pPr>
            <a:r>
              <a:rPr lang="en-US" sz="6000" dirty="0">
                <a:solidFill>
                  <a:schemeClr val="bg1"/>
                </a:solidFill>
              </a:rPr>
              <a:t>Why?</a:t>
            </a:r>
          </a:p>
        </p:txBody>
      </p:sp>
    </p:spTree>
    <p:extLst>
      <p:ext uri="{BB962C8B-B14F-4D97-AF65-F5344CB8AC3E}">
        <p14:creationId xmlns:p14="http://schemas.microsoft.com/office/powerpoint/2010/main" val="40359739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Beverly\AppData\Local\Microsoft\Windows\Temporary Internet Files\Content.IE5\FEQ0O0TY\MC900056794[1].wmf"/>
          <p:cNvPicPr>
            <a:picLocks noChangeAspect="1" noChangeArrowheads="1"/>
          </p:cNvPicPr>
          <p:nvPr/>
        </p:nvPicPr>
        <p:blipFill>
          <a:blip r:embed="rId3">
            <a:lum bright="19000" contrast="-74000"/>
            <a:extLst>
              <a:ext uri="{28A0092B-C50C-407E-A947-70E740481C1C}">
                <a14:useLocalDpi xmlns:a14="http://schemas.microsoft.com/office/drawing/2010/main" val="0"/>
              </a:ext>
            </a:extLst>
          </a:blip>
          <a:srcRect/>
          <a:stretch>
            <a:fillRect/>
          </a:stretch>
        </p:blipFill>
        <p:spPr bwMode="auto">
          <a:xfrm>
            <a:off x="173038" y="1828800"/>
            <a:ext cx="8653208" cy="4236070"/>
          </a:xfrm>
          <a:prstGeom prst="rect">
            <a:avLst/>
          </a:prstGeom>
          <a:noFill/>
          <a:extLst>
            <a:ext uri="{909E8E84-426E-40DD-AFC4-6F175D3DCCD1}">
              <a14:hiddenFill xmlns:a14="http://schemas.microsoft.com/office/drawing/2010/main">
                <a:solidFill>
                  <a:srgbClr val="FFFFFF"/>
                </a:solidFill>
              </a14:hiddenFill>
            </a:ext>
          </a:extLst>
        </p:spPr>
      </p:pic>
      <p:sp>
        <p:nvSpPr>
          <p:cNvPr id="28673" name="Content Placeholder 2"/>
          <p:cNvSpPr>
            <a:spLocks noGrp="1"/>
          </p:cNvSpPr>
          <p:nvPr>
            <p:ph idx="1"/>
          </p:nvPr>
        </p:nvSpPr>
        <p:spPr>
          <a:xfrm>
            <a:off x="1676400" y="1676400"/>
            <a:ext cx="5791200" cy="4953000"/>
          </a:xfrm>
        </p:spPr>
        <p:txBody>
          <a:bodyPr/>
          <a:lstStyle/>
          <a:p>
            <a:pPr marL="0" indent="0">
              <a:buFont typeface="Arial" charset="0"/>
              <a:buNone/>
            </a:pPr>
            <a:r>
              <a:rPr lang="en-US" sz="2800" dirty="0" smtClean="0"/>
              <a:t>1. Everett Community College</a:t>
            </a:r>
          </a:p>
          <a:p>
            <a:pPr marL="0" indent="0">
              <a:buFont typeface="Arial" charset="0"/>
              <a:buNone/>
            </a:pPr>
            <a:r>
              <a:rPr lang="en-US" sz="2800" dirty="0" smtClean="0"/>
              <a:t>2. University of Washington - Seattle</a:t>
            </a:r>
          </a:p>
          <a:p>
            <a:pPr marL="0" indent="0">
              <a:buNone/>
            </a:pPr>
            <a:r>
              <a:rPr lang="en-US" sz="2800" dirty="0" smtClean="0"/>
              <a:t>3. </a:t>
            </a:r>
            <a:r>
              <a:rPr lang="en-US" sz="2800" dirty="0"/>
              <a:t>Western Washington University</a:t>
            </a:r>
          </a:p>
          <a:p>
            <a:pPr marL="0" indent="0">
              <a:buNone/>
            </a:pPr>
            <a:r>
              <a:rPr lang="en-US" sz="2800" dirty="0" smtClean="0"/>
              <a:t>4. Washington State University</a:t>
            </a:r>
            <a:endParaRPr lang="en-US" sz="2800" dirty="0"/>
          </a:p>
          <a:p>
            <a:pPr marL="0" indent="0">
              <a:buFont typeface="Arial" charset="0"/>
              <a:buNone/>
            </a:pPr>
            <a:r>
              <a:rPr lang="en-US" sz="2800" dirty="0" smtClean="0"/>
              <a:t>5. Edmonds Community College</a:t>
            </a:r>
          </a:p>
          <a:p>
            <a:pPr marL="0" indent="0">
              <a:buNone/>
            </a:pPr>
            <a:r>
              <a:rPr lang="en-US" sz="2800" dirty="0"/>
              <a:t>6</a:t>
            </a:r>
            <a:r>
              <a:rPr lang="en-US" sz="2800" dirty="0" smtClean="0"/>
              <a:t>. </a:t>
            </a:r>
            <a:r>
              <a:rPr lang="en-US" sz="2800" dirty="0"/>
              <a:t>Central Washington University</a:t>
            </a:r>
          </a:p>
          <a:p>
            <a:pPr marL="0" indent="0">
              <a:buNone/>
            </a:pPr>
            <a:r>
              <a:rPr lang="en-US" sz="2800" dirty="0" smtClean="0"/>
              <a:t>7. </a:t>
            </a:r>
            <a:r>
              <a:rPr lang="en-US" sz="2800" dirty="0"/>
              <a:t>Shoreline Community College</a:t>
            </a:r>
          </a:p>
          <a:p>
            <a:pPr marL="0" indent="0">
              <a:buNone/>
            </a:pPr>
            <a:r>
              <a:rPr lang="en-US" sz="2800" dirty="0" smtClean="0"/>
              <a:t>8. Eastern Washington University</a:t>
            </a:r>
          </a:p>
          <a:p>
            <a:pPr marL="0" indent="0">
              <a:buFont typeface="Arial" charset="0"/>
              <a:buNone/>
            </a:pPr>
            <a:r>
              <a:rPr lang="en-US" sz="2800" dirty="0" smtClean="0"/>
              <a:t>9. Pacific Lutheran University</a:t>
            </a:r>
          </a:p>
          <a:p>
            <a:pPr marL="0" indent="0">
              <a:buFont typeface="Arial" charset="0"/>
              <a:buNone/>
            </a:pPr>
            <a:r>
              <a:rPr lang="en-US" sz="2800" dirty="0" smtClean="0"/>
              <a:t>10. Seattle Pacific University</a:t>
            </a:r>
          </a:p>
        </p:txBody>
      </p:sp>
      <p:sp>
        <p:nvSpPr>
          <p:cNvPr id="28674" name="TextBox 5"/>
          <p:cNvSpPr txBox="1">
            <a:spLocks noChangeArrowheads="1"/>
          </p:cNvSpPr>
          <p:nvPr/>
        </p:nvSpPr>
        <p:spPr bwMode="auto">
          <a:xfrm>
            <a:off x="2743200" y="222250"/>
            <a:ext cx="6400800" cy="1200329"/>
          </a:xfrm>
          <a:prstGeom prst="rect">
            <a:avLst/>
          </a:prstGeom>
          <a:noFill/>
          <a:ln w="9525">
            <a:noFill/>
            <a:miter lim="800000"/>
            <a:headEnd/>
            <a:tailEnd/>
          </a:ln>
        </p:spPr>
        <p:txBody>
          <a:bodyPr>
            <a:spAutoFit/>
          </a:bodyPr>
          <a:lstStyle/>
          <a:p>
            <a:r>
              <a:rPr lang="en-US" sz="3600" dirty="0">
                <a:latin typeface="Calibri" pitchFamily="34" charset="0"/>
              </a:rPr>
              <a:t>Most common colleges for </a:t>
            </a:r>
            <a:r>
              <a:rPr lang="en-US" sz="3600" dirty="0" smtClean="0">
                <a:latin typeface="Calibri" pitchFamily="34" charset="0"/>
              </a:rPr>
              <a:t>EHS </a:t>
            </a:r>
            <a:r>
              <a:rPr lang="en-US" sz="3600" dirty="0">
                <a:latin typeface="Calibri" pitchFamily="34" charset="0"/>
              </a:rPr>
              <a:t>students (initial enrollment):</a:t>
            </a:r>
          </a:p>
        </p:txBody>
      </p:sp>
      <p:sp>
        <p:nvSpPr>
          <p:cNvPr id="7" name="Rounded Rectangle 6"/>
          <p:cNvSpPr/>
          <p:nvPr/>
        </p:nvSpPr>
        <p:spPr>
          <a:xfrm>
            <a:off x="173038" y="222250"/>
            <a:ext cx="2514600" cy="1214438"/>
          </a:xfrm>
          <a:prstGeom prst="roundRect">
            <a:avLst/>
          </a:prstGeom>
          <a:solidFill>
            <a:schemeClr val="accent1">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pPr>
            <a:r>
              <a:rPr lang="en-US" sz="6000" dirty="0">
                <a:solidFill>
                  <a:schemeClr val="bg1"/>
                </a:solidFill>
              </a:rPr>
              <a:t>Why?</a:t>
            </a:r>
          </a:p>
        </p:txBody>
      </p:sp>
    </p:spTree>
    <p:extLst>
      <p:ext uri="{BB962C8B-B14F-4D97-AF65-F5344CB8AC3E}">
        <p14:creationId xmlns:p14="http://schemas.microsoft.com/office/powerpoint/2010/main" val="22876844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Beverly\AppData\Local\Microsoft\Windows\Temporary Internet Files\Content.IE5\FEQ0O0TY\MC900056794[1].wmf"/>
          <p:cNvPicPr>
            <a:picLocks noChangeAspect="1" noChangeArrowheads="1"/>
          </p:cNvPicPr>
          <p:nvPr/>
        </p:nvPicPr>
        <p:blipFill>
          <a:blip r:embed="rId3">
            <a:lum bright="19000" contrast="-74000"/>
            <a:extLst>
              <a:ext uri="{28A0092B-C50C-407E-A947-70E740481C1C}">
                <a14:useLocalDpi xmlns:a14="http://schemas.microsoft.com/office/drawing/2010/main" val="0"/>
              </a:ext>
            </a:extLst>
          </a:blip>
          <a:srcRect/>
          <a:stretch>
            <a:fillRect/>
          </a:stretch>
        </p:blipFill>
        <p:spPr bwMode="auto">
          <a:xfrm>
            <a:off x="173038" y="1828800"/>
            <a:ext cx="8653208" cy="4236070"/>
          </a:xfrm>
          <a:prstGeom prst="rect">
            <a:avLst/>
          </a:prstGeom>
          <a:noFill/>
          <a:extLst>
            <a:ext uri="{909E8E84-426E-40DD-AFC4-6F175D3DCCD1}">
              <a14:hiddenFill xmlns:a14="http://schemas.microsoft.com/office/drawing/2010/main">
                <a:solidFill>
                  <a:srgbClr val="FFFFFF"/>
                </a:solidFill>
              </a14:hiddenFill>
            </a:ext>
          </a:extLst>
        </p:spPr>
      </p:pic>
      <p:sp>
        <p:nvSpPr>
          <p:cNvPr id="28673" name="Content Placeholder 2"/>
          <p:cNvSpPr>
            <a:spLocks noGrp="1"/>
          </p:cNvSpPr>
          <p:nvPr>
            <p:ph idx="1"/>
          </p:nvPr>
        </p:nvSpPr>
        <p:spPr>
          <a:xfrm>
            <a:off x="1676400" y="1676400"/>
            <a:ext cx="5791200" cy="4953000"/>
          </a:xfrm>
        </p:spPr>
        <p:txBody>
          <a:bodyPr/>
          <a:lstStyle/>
          <a:p>
            <a:pPr marL="0" indent="0">
              <a:buFont typeface="Arial" charset="0"/>
              <a:buNone/>
            </a:pPr>
            <a:r>
              <a:rPr lang="en-US" sz="2800" dirty="0" smtClean="0"/>
              <a:t>1. University of Washington - Seattle</a:t>
            </a:r>
          </a:p>
          <a:p>
            <a:pPr marL="0" indent="0">
              <a:buFont typeface="Arial" charset="0"/>
              <a:buNone/>
            </a:pPr>
            <a:r>
              <a:rPr lang="en-US" sz="2800" dirty="0" smtClean="0"/>
              <a:t>2. Edmonds Community College</a:t>
            </a:r>
          </a:p>
          <a:p>
            <a:pPr marL="0" indent="0">
              <a:buFont typeface="Arial" charset="0"/>
              <a:buNone/>
            </a:pPr>
            <a:r>
              <a:rPr lang="en-US" sz="2800" dirty="0" smtClean="0"/>
              <a:t>3. Cascadia Community College</a:t>
            </a:r>
          </a:p>
          <a:p>
            <a:pPr marL="0" indent="0">
              <a:buNone/>
            </a:pPr>
            <a:r>
              <a:rPr lang="en-US" sz="2800" dirty="0" smtClean="0"/>
              <a:t>4. </a:t>
            </a:r>
            <a:r>
              <a:rPr lang="en-US" sz="2800" dirty="0"/>
              <a:t>Western Washington University</a:t>
            </a:r>
          </a:p>
          <a:p>
            <a:pPr marL="0" indent="0">
              <a:buFont typeface="Arial" charset="0"/>
              <a:buNone/>
            </a:pPr>
            <a:r>
              <a:rPr lang="en-US" sz="2800" dirty="0" smtClean="0"/>
              <a:t>5. Washington State University</a:t>
            </a:r>
          </a:p>
          <a:p>
            <a:pPr marL="0" indent="0">
              <a:buFont typeface="Arial" charset="0"/>
              <a:buNone/>
            </a:pPr>
            <a:r>
              <a:rPr lang="en-US" sz="2800" dirty="0"/>
              <a:t>6</a:t>
            </a:r>
            <a:r>
              <a:rPr lang="en-US" sz="2800" dirty="0" smtClean="0"/>
              <a:t>. Everett Community College</a:t>
            </a:r>
          </a:p>
          <a:p>
            <a:pPr marL="0" indent="0">
              <a:buNone/>
            </a:pPr>
            <a:r>
              <a:rPr lang="en-US" sz="2800" dirty="0" smtClean="0"/>
              <a:t>7. </a:t>
            </a:r>
            <a:r>
              <a:rPr lang="en-US" sz="2800" dirty="0"/>
              <a:t>Central Washington University</a:t>
            </a:r>
          </a:p>
          <a:p>
            <a:pPr marL="0" indent="0">
              <a:buNone/>
            </a:pPr>
            <a:r>
              <a:rPr lang="en-US" sz="2800" dirty="0" smtClean="0"/>
              <a:t>8. Shoreline Community College</a:t>
            </a:r>
          </a:p>
          <a:p>
            <a:pPr marL="0" indent="0">
              <a:buFont typeface="Arial" charset="0"/>
              <a:buNone/>
            </a:pPr>
            <a:r>
              <a:rPr lang="en-US" sz="2800" dirty="0" smtClean="0"/>
              <a:t>9. Bellevue College</a:t>
            </a:r>
          </a:p>
          <a:p>
            <a:pPr marL="0" indent="0">
              <a:buFont typeface="Arial" charset="0"/>
              <a:buNone/>
            </a:pPr>
            <a:r>
              <a:rPr lang="en-US" sz="2800" dirty="0" smtClean="0"/>
              <a:t>10. Seattle Pacific University</a:t>
            </a:r>
          </a:p>
        </p:txBody>
      </p:sp>
      <p:sp>
        <p:nvSpPr>
          <p:cNvPr id="28674" name="TextBox 5"/>
          <p:cNvSpPr txBox="1">
            <a:spLocks noChangeArrowheads="1"/>
          </p:cNvSpPr>
          <p:nvPr/>
        </p:nvSpPr>
        <p:spPr bwMode="auto">
          <a:xfrm>
            <a:off x="2743200" y="222250"/>
            <a:ext cx="6400800" cy="1200329"/>
          </a:xfrm>
          <a:prstGeom prst="rect">
            <a:avLst/>
          </a:prstGeom>
          <a:noFill/>
          <a:ln w="9525">
            <a:noFill/>
            <a:miter lim="800000"/>
            <a:headEnd/>
            <a:tailEnd/>
          </a:ln>
        </p:spPr>
        <p:txBody>
          <a:bodyPr>
            <a:spAutoFit/>
          </a:bodyPr>
          <a:lstStyle/>
          <a:p>
            <a:r>
              <a:rPr lang="en-US" sz="3600" dirty="0">
                <a:latin typeface="Calibri" pitchFamily="34" charset="0"/>
              </a:rPr>
              <a:t>Most common colleges for JHS students (initial enrollment):</a:t>
            </a:r>
          </a:p>
        </p:txBody>
      </p:sp>
      <p:sp>
        <p:nvSpPr>
          <p:cNvPr id="7" name="Rounded Rectangle 6"/>
          <p:cNvSpPr/>
          <p:nvPr/>
        </p:nvSpPr>
        <p:spPr>
          <a:xfrm>
            <a:off x="173038" y="222250"/>
            <a:ext cx="2514600" cy="1214438"/>
          </a:xfrm>
          <a:prstGeom prst="roundRect">
            <a:avLst/>
          </a:prstGeom>
          <a:solidFill>
            <a:schemeClr val="accent1">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fontAlgn="auto">
              <a:spcBef>
                <a:spcPts val="0"/>
              </a:spcBef>
              <a:spcAft>
                <a:spcPts val="0"/>
              </a:spcAft>
            </a:pPr>
            <a:r>
              <a:rPr lang="en-US" sz="6000" dirty="0">
                <a:solidFill>
                  <a:schemeClr val="bg1"/>
                </a:solidFill>
              </a:rPr>
              <a:t>Why?</a:t>
            </a:r>
          </a:p>
        </p:txBody>
      </p:sp>
    </p:spTree>
    <p:extLst>
      <p:ext uri="{BB962C8B-B14F-4D97-AF65-F5344CB8AC3E}">
        <p14:creationId xmlns:p14="http://schemas.microsoft.com/office/powerpoint/2010/main" val="22876844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710</TotalTime>
  <Words>1948</Words>
  <Application>Microsoft Office PowerPoint</Application>
  <PresentationFormat>On-screen Show (4:3)</PresentationFormat>
  <Paragraphs>360</Paragraphs>
  <Slides>23</Slides>
  <Notes>15</Notes>
  <HiddenSlides>1</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Early College Programs</vt:lpstr>
      <vt:lpstr>PowerPoint Presentation</vt:lpstr>
      <vt:lpstr>Momentum for College and Career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Contacts</vt:lpstr>
      <vt:lpstr>PowerPoint Presentation</vt:lpstr>
      <vt:lpstr>PowerPoint Presentation</vt:lpstr>
      <vt:lpstr>PowerPoint Presentation</vt:lpstr>
      <vt:lpstr>PowerPoint Presentation</vt:lpstr>
      <vt:lpstr>Early College Programs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Early College Programs</dc:title>
  <dc:creator>Allison</dc:creator>
  <cp:lastModifiedBy>Ballbach, Rebecca</cp:lastModifiedBy>
  <cp:revision>70</cp:revision>
  <cp:lastPrinted>2014-10-22T21:21:28Z</cp:lastPrinted>
  <dcterms:created xsi:type="dcterms:W3CDTF">2011-10-18T05:32:21Z</dcterms:created>
  <dcterms:modified xsi:type="dcterms:W3CDTF">2014-10-29T23:05:06Z</dcterms:modified>
</cp:coreProperties>
</file>